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theme/theme7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3" r:id="rId1"/>
    <p:sldMasterId id="2147483735" r:id="rId2"/>
    <p:sldMasterId id="2147483690" r:id="rId3"/>
    <p:sldMasterId id="2147483781" r:id="rId4"/>
    <p:sldMasterId id="2147483849" r:id="rId5"/>
    <p:sldMasterId id="2147483857" r:id="rId6"/>
    <p:sldMasterId id="2147483860" r:id="rId7"/>
    <p:sldMasterId id="2147483862" r:id="rId8"/>
  </p:sldMasterIdLst>
  <p:notesMasterIdLst>
    <p:notesMasterId r:id="rId56"/>
  </p:notesMasterIdLst>
  <p:handoutMasterIdLst>
    <p:handoutMasterId r:id="rId57"/>
  </p:handoutMasterIdLst>
  <p:sldIdLst>
    <p:sldId id="279" r:id="rId9"/>
    <p:sldId id="300" r:id="rId10"/>
    <p:sldId id="321" r:id="rId11"/>
    <p:sldId id="320" r:id="rId12"/>
    <p:sldId id="322" r:id="rId13"/>
    <p:sldId id="383" r:id="rId14"/>
    <p:sldId id="392" r:id="rId15"/>
    <p:sldId id="323" r:id="rId16"/>
    <p:sldId id="387" r:id="rId17"/>
    <p:sldId id="388" r:id="rId18"/>
    <p:sldId id="390" r:id="rId19"/>
    <p:sldId id="385" r:id="rId20"/>
    <p:sldId id="304" r:id="rId21"/>
    <p:sldId id="361" r:id="rId22"/>
    <p:sldId id="362" r:id="rId23"/>
    <p:sldId id="324" r:id="rId24"/>
    <p:sldId id="307" r:id="rId25"/>
    <p:sldId id="345" r:id="rId26"/>
    <p:sldId id="346" r:id="rId27"/>
    <p:sldId id="347" r:id="rId28"/>
    <p:sldId id="348" r:id="rId29"/>
    <p:sldId id="372" r:id="rId30"/>
    <p:sldId id="379" r:id="rId31"/>
    <p:sldId id="373" r:id="rId32"/>
    <p:sldId id="374" r:id="rId33"/>
    <p:sldId id="386" r:id="rId34"/>
    <p:sldId id="376" r:id="rId35"/>
    <p:sldId id="377" r:id="rId36"/>
    <p:sldId id="378" r:id="rId37"/>
    <p:sldId id="325" r:id="rId38"/>
    <p:sldId id="363" r:id="rId39"/>
    <p:sldId id="326" r:id="rId40"/>
    <p:sldId id="327" r:id="rId41"/>
    <p:sldId id="369" r:id="rId42"/>
    <p:sldId id="328" r:id="rId43"/>
    <p:sldId id="391" r:id="rId44"/>
    <p:sldId id="364" r:id="rId45"/>
    <p:sldId id="365" r:id="rId46"/>
    <p:sldId id="366" r:id="rId47"/>
    <p:sldId id="371" r:id="rId48"/>
    <p:sldId id="367" r:id="rId49"/>
    <p:sldId id="332" r:id="rId50"/>
    <p:sldId id="311" r:id="rId51"/>
    <p:sldId id="314" r:id="rId52"/>
    <p:sldId id="315" r:id="rId53"/>
    <p:sldId id="316" r:id="rId54"/>
    <p:sldId id="359" r:id="rId55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0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21"/>
    <a:srgbClr val="FFFFFF"/>
    <a:srgbClr val="E6D78A"/>
    <a:srgbClr val="003366"/>
    <a:srgbClr val="C7AC4C"/>
    <a:srgbClr val="DDCA59"/>
    <a:srgbClr val="E7DA89"/>
    <a:srgbClr val="F8F084"/>
    <a:srgbClr val="D0CBAC"/>
    <a:srgbClr val="C7A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4" autoAdjust="0"/>
    <p:restoredTop sz="94695" autoAdjust="0"/>
  </p:normalViewPr>
  <p:slideViewPr>
    <p:cSldViewPr>
      <p:cViewPr varScale="1">
        <p:scale>
          <a:sx n="132" d="100"/>
          <a:sy n="132" d="100"/>
        </p:scale>
        <p:origin x="136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22" y="-90"/>
      </p:cViewPr>
      <p:guideLst>
        <p:guide orient="horz" pos="3020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5078" cy="479753"/>
          </a:xfrm>
          <a:prstGeom prst="rect">
            <a:avLst/>
          </a:prstGeom>
        </p:spPr>
        <p:txBody>
          <a:bodyPr vert="horz" lIns="94714" tIns="47357" rIns="94714" bIns="4735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35769" y="0"/>
            <a:ext cx="3165078" cy="479753"/>
          </a:xfrm>
          <a:prstGeom prst="rect">
            <a:avLst/>
          </a:prstGeom>
        </p:spPr>
        <p:txBody>
          <a:bodyPr vert="horz" lIns="94714" tIns="47357" rIns="94714" bIns="4735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58274D-7B9F-45F0-B767-81B56467482D}" type="datetimeFigureOut">
              <a:rPr lang="en-US"/>
              <a:pPr>
                <a:defRPr/>
              </a:pPr>
              <a:t>6/27/2017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07110"/>
            <a:ext cx="3165078" cy="479753"/>
          </a:xfrm>
          <a:prstGeom prst="rect">
            <a:avLst/>
          </a:prstGeom>
        </p:spPr>
        <p:txBody>
          <a:bodyPr vert="horz" lIns="94714" tIns="47357" rIns="94714" bIns="4735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35769" y="9107110"/>
            <a:ext cx="3165078" cy="479753"/>
          </a:xfrm>
          <a:prstGeom prst="rect">
            <a:avLst/>
          </a:prstGeom>
        </p:spPr>
        <p:txBody>
          <a:bodyPr vert="horz" lIns="94714" tIns="47357" rIns="94714" bIns="4735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E539F1-C3D3-44D3-8479-B390F6122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96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388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37025" y="0"/>
            <a:ext cx="316388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71169-F8C1-44B2-9E0B-F7804D1E86A1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4125" y="719138"/>
            <a:ext cx="4794250" cy="3595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0" y="4554538"/>
            <a:ext cx="5842000" cy="4314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07488"/>
            <a:ext cx="316388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37025" y="9107488"/>
            <a:ext cx="316388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79AF2-95B4-4B7A-B4BA-545DC513F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03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79AF2-95B4-4B7A-B4BA-545DC513F11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2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af.mil/shared/media/ggallery/webgraphic/AFG-070719-0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075" y="288925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9610" y="676922"/>
            <a:ext cx="6172200" cy="1012825"/>
          </a:xfrm>
        </p:spPr>
        <p:txBody>
          <a:bodyPr>
            <a:noAutofit/>
          </a:bodyPr>
          <a:lstStyle>
            <a:lvl1pPr>
              <a:defRPr sz="4000" b="1"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981200"/>
            <a:ext cx="5486400" cy="669236"/>
          </a:xfr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124200" y="5780048"/>
            <a:ext cx="2895600" cy="457200"/>
          </a:xfrm>
        </p:spPr>
        <p:txBody>
          <a:bodyPr>
            <a:normAutofit/>
          </a:bodyPr>
          <a:lstStyle>
            <a:lvl1pPr algn="ctr">
              <a:buNone/>
              <a:defRPr sz="2400">
                <a:latin typeface="Cambria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   </a:t>
            </a:r>
            <a:fld id="{99C3764F-F021-42E6-A8E8-A378C9AC4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u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 contrast="-7000"/>
          </a:blip>
          <a:srcRect/>
          <a:stretch>
            <a:fillRect/>
          </a:stretch>
        </p:blipFill>
        <p:spPr bwMode="auto">
          <a:xfrm>
            <a:off x="0" y="2301478"/>
            <a:ext cx="9144000" cy="461367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479610" y="1086245"/>
            <a:ext cx="6172200" cy="10128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 baseline="0"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   </a:t>
            </a:r>
            <a:fld id="{7CD76827-1868-42FB-AD95-1DEE93C21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305050" y="3495675"/>
            <a:ext cx="4527550" cy="2286000"/>
          </a:xfrm>
          <a:prstGeom prst="rect">
            <a:avLst/>
          </a:prstGeom>
          <a:ln w="19050" cap="sq">
            <a:solidFill>
              <a:srgbClr val="C7AC4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>
            <a:lvl1pPr>
              <a:defRPr>
                <a:solidFill>
                  <a:srgbClr val="E6D78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1219200"/>
          </a:xfrm>
        </p:spPr>
        <p:txBody>
          <a:bodyPr/>
          <a:lstStyle>
            <a:lvl1pPr marL="0" indent="0" algn="ctr">
              <a:buNone/>
              <a:defRPr>
                <a:solidFill>
                  <a:srgbClr val="E6D78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solidFill>
                  <a:srgbClr val="E6D78A"/>
                </a:solidFill>
              </a:defRPr>
            </a:lvl1pPr>
          </a:lstStyle>
          <a:p>
            <a:pPr>
              <a:defRPr/>
            </a:pPr>
            <a:r>
              <a:rPr lang="en-US"/>
              <a:t>   </a:t>
            </a:r>
            <a:fld id="{5AB805F2-9695-46A8-97AE-860DF4E7AB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8" y="109538"/>
            <a:ext cx="1331912" cy="671512"/>
          </a:xfrm>
          <a:prstGeom prst="rect">
            <a:avLst/>
          </a:prstGeom>
          <a:noFill/>
          <a:ln w="12700" cap="sq">
            <a:solidFill>
              <a:srgbClr val="C7AC4C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106363" y="887413"/>
            <a:ext cx="8896350" cy="71437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69000">
                <a:srgbClr val="E6D78A"/>
              </a:gs>
              <a:gs pos="78000">
                <a:srgbClr val="E6DCAC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7783076" y="818940"/>
            <a:ext cx="875560" cy="21544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spc="150" dirty="0">
                <a:ln w="11430"/>
                <a:solidFill>
                  <a:srgbClr val="90BEE4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OSD CAPE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06244" y="97658"/>
            <a:ext cx="7485356" cy="685800"/>
          </a:xfrm>
        </p:spPr>
        <p:txBody>
          <a:bodyPr>
            <a:noAutofit/>
          </a:bodyPr>
          <a:lstStyle>
            <a:lvl1pPr>
              <a:defRPr sz="4000">
                <a:solidFill>
                  <a:srgbClr val="E6D78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>
            <a:lvl1pPr>
              <a:defRPr>
                <a:solidFill>
                  <a:srgbClr val="E6D78A"/>
                </a:solidFill>
              </a:defRPr>
            </a:lvl1pPr>
            <a:lvl2pPr>
              <a:defRPr>
                <a:solidFill>
                  <a:srgbClr val="E6D78A"/>
                </a:solidFill>
              </a:defRPr>
            </a:lvl2pPr>
            <a:lvl3pPr>
              <a:defRPr>
                <a:solidFill>
                  <a:srgbClr val="E6D78A"/>
                </a:solidFill>
              </a:defRPr>
            </a:lvl3pPr>
            <a:lvl4pPr>
              <a:defRPr>
                <a:solidFill>
                  <a:srgbClr val="E6D78A"/>
                </a:solidFill>
              </a:defRPr>
            </a:lvl4pPr>
            <a:lvl5pPr>
              <a:defRPr>
                <a:solidFill>
                  <a:srgbClr val="E6D78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E6D78A"/>
                </a:solidFill>
              </a:defRPr>
            </a:lvl1pPr>
          </a:lstStyle>
          <a:p>
            <a:pPr>
              <a:defRPr/>
            </a:pPr>
            <a:r>
              <a:rPr lang="en-US"/>
              <a:t>   </a:t>
            </a:r>
            <a:fld id="{7378417D-57C1-436B-A427-D951339717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109538"/>
            <a:ext cx="1331912" cy="671512"/>
          </a:xfrm>
          <a:prstGeom prst="rect">
            <a:avLst/>
          </a:prstGeom>
          <a:noFill/>
          <a:ln w="12700" cap="sq">
            <a:solidFill>
              <a:srgbClr val="C7AC4C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106363" y="887413"/>
            <a:ext cx="8896350" cy="71437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69000">
                <a:srgbClr val="E6D78A"/>
              </a:gs>
              <a:gs pos="78000">
                <a:srgbClr val="E6DCAC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7614761" y="818940"/>
            <a:ext cx="1212191" cy="21544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spc="150" dirty="0">
                <a:ln w="11430"/>
                <a:solidFill>
                  <a:srgbClr val="90BEE4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OSD </a:t>
            </a:r>
            <a:r>
              <a:rPr lang="en-US" sz="800" b="1" i="1" spc="150" dirty="0" smtClean="0">
                <a:ln w="11430"/>
                <a:solidFill>
                  <a:srgbClr val="90BEE4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CAPE/DCARC</a:t>
            </a:r>
            <a:endParaRPr lang="en-US" sz="800" b="1" i="1" spc="150" dirty="0">
              <a:ln w="11430"/>
              <a:solidFill>
                <a:srgbClr val="90BEE4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6D78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6D78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06244" y="97658"/>
            <a:ext cx="7485356" cy="685800"/>
          </a:xfrm>
        </p:spPr>
        <p:txBody>
          <a:bodyPr/>
          <a:lstStyle>
            <a:lvl1pPr>
              <a:defRPr>
                <a:solidFill>
                  <a:srgbClr val="E6D78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solidFill>
                  <a:srgbClr val="E6D78A"/>
                </a:solidFill>
              </a:defRPr>
            </a:lvl1pPr>
          </a:lstStyle>
          <a:p>
            <a:pPr>
              <a:defRPr/>
            </a:pPr>
            <a:r>
              <a:rPr lang="en-US"/>
              <a:t>   </a:t>
            </a:r>
            <a:fld id="{7ADE9C7B-D644-488B-91A0-EA3ABF9285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109538"/>
            <a:ext cx="1331912" cy="671512"/>
          </a:xfrm>
          <a:prstGeom prst="rect">
            <a:avLst/>
          </a:prstGeom>
          <a:noFill/>
          <a:ln w="12700" cap="sq">
            <a:solidFill>
              <a:srgbClr val="C7AC4C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106363" y="887413"/>
            <a:ext cx="8896350" cy="71437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69000">
                <a:srgbClr val="E6D78A"/>
              </a:gs>
              <a:gs pos="78000">
                <a:srgbClr val="E6DCAC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7783076" y="818940"/>
            <a:ext cx="875560" cy="21544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spc="150" dirty="0">
                <a:ln w="11430"/>
                <a:solidFill>
                  <a:srgbClr val="90BEE4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OSD CAPE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06244" y="97658"/>
            <a:ext cx="7485356" cy="685800"/>
          </a:xfrm>
        </p:spPr>
        <p:txBody>
          <a:bodyPr/>
          <a:lstStyle>
            <a:lvl1pPr>
              <a:defRPr>
                <a:solidFill>
                  <a:srgbClr val="E6D78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solidFill>
                  <a:srgbClr val="E6D78A"/>
                </a:solidFill>
              </a:defRPr>
            </a:lvl1pPr>
          </a:lstStyle>
          <a:p>
            <a:pPr>
              <a:defRPr/>
            </a:pPr>
            <a:r>
              <a:rPr lang="en-US"/>
              <a:t>   </a:t>
            </a:r>
            <a:fld id="{88BB4729-2946-4776-A07C-575F251AD5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305050" y="3495675"/>
            <a:ext cx="4527550" cy="2286000"/>
          </a:xfrm>
          <a:prstGeom prst="rect">
            <a:avLst/>
          </a:prstGeom>
          <a:ln w="19050" cap="sq">
            <a:solidFill>
              <a:srgbClr val="C7AC4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285875" y="1086245"/>
            <a:ext cx="6553200" cy="10128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 baseline="0"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solidFill>
                  <a:srgbClr val="E6D78A"/>
                </a:solidFill>
              </a:defRPr>
            </a:lvl1pPr>
          </a:lstStyle>
          <a:p>
            <a:pPr>
              <a:defRPr/>
            </a:pPr>
            <a:r>
              <a:rPr lang="en-US"/>
              <a:t>   </a:t>
            </a:r>
            <a:fld id="{13C1B1C1-100B-4920-9A4D-DCE123878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</a:t>
            </a:r>
            <a:fld id="{586B15E4-5FDE-4EDC-90B7-03A6891BE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3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1219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6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8233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06363" y="995367"/>
            <a:ext cx="8896350" cy="71437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69000">
                <a:srgbClr val="E6D78A"/>
              </a:gs>
              <a:gs pos="78000">
                <a:srgbClr val="E6DCAC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5" rIns="91330" bIns="4566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840098" y="916806"/>
            <a:ext cx="761526" cy="215333"/>
          </a:xfrm>
          <a:prstGeom prst="rect">
            <a:avLst/>
          </a:prstGeom>
          <a:noFill/>
        </p:spPr>
        <p:txBody>
          <a:bodyPr wrap="none" lIns="91330" tIns="45665" rIns="91330" bIns="45665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spc="150" dirty="0">
                <a:ln w="11430"/>
                <a:solidFill>
                  <a:srgbClr val="90BEE4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OSD CAPE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47800" y="149276"/>
            <a:ext cx="7467600" cy="6858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143011"/>
            <a:ext cx="8229600" cy="49831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7" y="171705"/>
            <a:ext cx="1334063" cy="647065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701" y="6629400"/>
            <a:ext cx="1828699" cy="228600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pPr>
              <a:defRPr/>
            </a:pP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en-US" sz="11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PMR - </a:t>
            </a:r>
            <a:fld id="{8A192454-E1CC-4F1C-BCEC-FADCC333A67A}" type="slidenum">
              <a:rPr lang="en-US" sz="1100" smtClean="0">
                <a:solidFill>
                  <a:prstClr val="black"/>
                </a:solidFill>
                <a:latin typeface="Calibri"/>
                <a:cs typeface="Arial" pitchFamily="34" charset="0"/>
              </a:rPr>
              <a:pPr>
                <a:defRPr/>
              </a:pPr>
              <a:t>‹#›</a:t>
            </a:fld>
            <a:endParaRPr lang="en-US" sz="11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8084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06363" y="995367"/>
            <a:ext cx="8896350" cy="71437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69000">
                <a:srgbClr val="E6D78A"/>
              </a:gs>
              <a:gs pos="78000">
                <a:srgbClr val="E6DCAC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5" rIns="91330" bIns="4566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840098" y="927563"/>
            <a:ext cx="761526" cy="215333"/>
          </a:xfrm>
          <a:prstGeom prst="rect">
            <a:avLst/>
          </a:prstGeom>
          <a:noFill/>
        </p:spPr>
        <p:txBody>
          <a:bodyPr wrap="none" lIns="91330" tIns="45665" rIns="91330" bIns="45665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spc="150" dirty="0">
                <a:ln w="11430"/>
                <a:solidFill>
                  <a:srgbClr val="90BEE4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OSD CAPE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11"/>
            <a:ext cx="4038600" cy="4906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11"/>
            <a:ext cx="4038600" cy="4906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06244" y="97658"/>
            <a:ext cx="7485356" cy="6858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7" y="112713"/>
            <a:ext cx="1323975" cy="647065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</p:spPr>
      </p:pic>
      <p:sp>
        <p:nvSpPr>
          <p:cNvPr id="1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701" y="6629400"/>
            <a:ext cx="1828699" cy="228600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pPr>
              <a:defRPr/>
            </a:pP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en-US" sz="11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PMR - </a:t>
            </a:r>
            <a:fld id="{8A192454-E1CC-4F1C-BCEC-FADCC333A67A}" type="slidenum">
              <a:rPr lang="en-US" sz="1100" smtClean="0">
                <a:solidFill>
                  <a:prstClr val="black"/>
                </a:solidFill>
                <a:latin typeface="Calibri"/>
                <a:cs typeface="Arial" pitchFamily="34" charset="0"/>
              </a:rPr>
              <a:pPr>
                <a:defRPr/>
              </a:pPr>
              <a:t>‹#›</a:t>
            </a:fld>
            <a:endParaRPr lang="en-US" sz="11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84435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28600" y="866775"/>
            <a:ext cx="8686800" cy="76201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69000">
                <a:srgbClr val="E6D78A"/>
              </a:gs>
              <a:gs pos="78000">
                <a:srgbClr val="E6DCAC"/>
              </a:gs>
            </a:gsLst>
            <a:lin ang="16200000" scaled="0"/>
            <a:tileRect/>
          </a:gradFill>
          <a:ln>
            <a:noFill/>
          </a:ln>
          <a:scene3d>
            <a:camera prst="orthographicFront"/>
            <a:lightRig rig="balanced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632951" y="779109"/>
            <a:ext cx="618107" cy="23083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i="1" spc="1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</a:rPr>
              <a:t>OSD 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97658"/>
            <a:ext cx="8686800" cy="68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   </a:t>
            </a:r>
            <a:fld id="{85773AC0-4640-49A4-ABE4-F47FF31FC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6363" y="995367"/>
            <a:ext cx="8896350" cy="71437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69000">
                <a:srgbClr val="E6D78A"/>
              </a:gs>
              <a:gs pos="78000">
                <a:srgbClr val="E6DCAC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5" rIns="91330" bIns="4566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840098" y="927563"/>
            <a:ext cx="761526" cy="215333"/>
          </a:xfrm>
          <a:prstGeom prst="rect">
            <a:avLst/>
          </a:prstGeom>
          <a:noFill/>
        </p:spPr>
        <p:txBody>
          <a:bodyPr wrap="none" lIns="91330" tIns="45665" rIns="91330" bIns="45665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spc="150" dirty="0">
                <a:ln w="11430"/>
                <a:solidFill>
                  <a:srgbClr val="90BEE4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OSD CAPE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06244" y="97658"/>
            <a:ext cx="7485356" cy="6858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6641" indent="0">
              <a:buNone/>
              <a:defRPr sz="2000" b="1"/>
            </a:lvl2pPr>
            <a:lvl3pPr marL="913283" indent="0">
              <a:buNone/>
              <a:defRPr sz="1800" b="1"/>
            </a:lvl3pPr>
            <a:lvl4pPr marL="1369926" indent="0">
              <a:buNone/>
              <a:defRPr sz="1600" b="1"/>
            </a:lvl4pPr>
            <a:lvl5pPr marL="1826567" indent="0">
              <a:buNone/>
              <a:defRPr sz="1600" b="1"/>
            </a:lvl5pPr>
            <a:lvl6pPr marL="2283207" indent="0">
              <a:buNone/>
              <a:defRPr sz="1600" b="1"/>
            </a:lvl6pPr>
            <a:lvl7pPr marL="2739850" indent="0">
              <a:buNone/>
              <a:defRPr sz="1600" b="1"/>
            </a:lvl7pPr>
            <a:lvl8pPr marL="3196491" indent="0">
              <a:buNone/>
              <a:defRPr sz="1600" b="1"/>
            </a:lvl8pPr>
            <a:lvl9pPr marL="365313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6641" indent="0">
              <a:buNone/>
              <a:defRPr sz="2000" b="1"/>
            </a:lvl2pPr>
            <a:lvl3pPr marL="913283" indent="0">
              <a:buNone/>
              <a:defRPr sz="1800" b="1"/>
            </a:lvl3pPr>
            <a:lvl4pPr marL="1369926" indent="0">
              <a:buNone/>
              <a:defRPr sz="1600" b="1"/>
            </a:lvl4pPr>
            <a:lvl5pPr marL="1826567" indent="0">
              <a:buNone/>
              <a:defRPr sz="1600" b="1"/>
            </a:lvl5pPr>
            <a:lvl6pPr marL="2283207" indent="0">
              <a:buNone/>
              <a:defRPr sz="1600" b="1"/>
            </a:lvl6pPr>
            <a:lvl7pPr marL="2739850" indent="0">
              <a:buNone/>
              <a:defRPr sz="1600" b="1"/>
            </a:lvl7pPr>
            <a:lvl8pPr marL="3196491" indent="0">
              <a:buNone/>
              <a:defRPr sz="1600" b="1"/>
            </a:lvl8pPr>
            <a:lvl9pPr marL="365313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752600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7" name="Picture 1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7" y="112713"/>
            <a:ext cx="1323975" cy="647065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</p:spPr>
      </p:pic>
      <p:sp>
        <p:nvSpPr>
          <p:cNvPr id="1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701" y="6629400"/>
            <a:ext cx="1828699" cy="228600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pPr>
              <a:defRPr/>
            </a:pP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en-US" sz="11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PMR - </a:t>
            </a:r>
            <a:fld id="{8A192454-E1CC-4F1C-BCEC-FADCC333A67A}" type="slidenum">
              <a:rPr lang="en-US" sz="1100" smtClean="0">
                <a:solidFill>
                  <a:prstClr val="black"/>
                </a:solidFill>
                <a:latin typeface="Calibri"/>
                <a:cs typeface="Arial" pitchFamily="34" charset="0"/>
              </a:rPr>
              <a:pPr>
                <a:defRPr/>
              </a:pPr>
              <a:t>‹#›</a:t>
            </a:fld>
            <a:endParaRPr lang="en-US" sz="11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657497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6363" y="995367"/>
            <a:ext cx="8896350" cy="71437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69000">
                <a:srgbClr val="E6D78A"/>
              </a:gs>
              <a:gs pos="78000">
                <a:srgbClr val="E6DCAC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5" rIns="91330" bIns="4566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096863" y="913950"/>
            <a:ext cx="761526" cy="215333"/>
          </a:xfrm>
          <a:prstGeom prst="rect">
            <a:avLst/>
          </a:prstGeom>
          <a:noFill/>
        </p:spPr>
        <p:txBody>
          <a:bodyPr wrap="none" lIns="91330" tIns="45665" rIns="91330" bIns="45665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spc="150" dirty="0">
                <a:ln w="11430"/>
                <a:solidFill>
                  <a:srgbClr val="90BEE4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OSD CAPE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06244" y="1"/>
            <a:ext cx="7409156" cy="99536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7" y="112713"/>
            <a:ext cx="1323975" cy="647065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</p:spPr>
      </p:pic>
      <p:sp>
        <p:nvSpPr>
          <p:cNvPr id="10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701" y="6629400"/>
            <a:ext cx="1828699" cy="228600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pPr>
              <a:defRPr/>
            </a:pP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en-US" sz="11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PMR - </a:t>
            </a:r>
            <a:fld id="{8A192454-E1CC-4F1C-BCEC-FADCC333A67A}" type="slidenum">
              <a:rPr lang="en-US" sz="1100" smtClean="0">
                <a:solidFill>
                  <a:prstClr val="black"/>
                </a:solidFill>
                <a:latin typeface="Calibri"/>
                <a:cs typeface="Arial" pitchFamily="34" charset="0"/>
              </a:rPr>
              <a:pPr>
                <a:defRPr/>
              </a:pPr>
              <a:t>‹#›</a:t>
            </a:fld>
            <a:endParaRPr lang="en-US" sz="11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253511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u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5" rIns="91330" bIns="4566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 contrast="-7000"/>
          </a:blip>
          <a:srcRect/>
          <a:stretch>
            <a:fillRect/>
          </a:stretch>
        </p:blipFill>
        <p:spPr bwMode="auto">
          <a:xfrm>
            <a:off x="0" y="2301478"/>
            <a:ext cx="9144000" cy="461367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479610" y="1086245"/>
            <a:ext cx="6172200" cy="10128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701" y="6629400"/>
            <a:ext cx="1828699" cy="228600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pPr>
              <a:defRPr/>
            </a:pP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en-US" sz="11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PMR - </a:t>
            </a:r>
            <a:fld id="{8A192454-E1CC-4F1C-BCEC-FADCC333A67A}" type="slidenum">
              <a:rPr lang="en-US" sz="1100" smtClean="0">
                <a:solidFill>
                  <a:prstClr val="black"/>
                </a:solidFill>
                <a:latin typeface="Calibri"/>
                <a:cs typeface="Arial" pitchFamily="34" charset="0"/>
              </a:rPr>
              <a:pPr>
                <a:defRPr/>
              </a:pPr>
              <a:t>‹#›</a:t>
            </a:fld>
            <a:endParaRPr lang="en-US" sz="11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89924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70D4BC-5F99-4C7A-80BD-8C1441204B15}" type="datetimeFigureOut">
              <a:rPr lang="en-US" smtClean="0">
                <a:solidFill>
                  <a:prstClr val="black"/>
                </a:solidFill>
              </a:rPr>
              <a:pPr/>
              <a:t>6/27/2017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05DFD8-97EA-403B-B0F0-8EDCB0FC737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04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32" y="995363"/>
            <a:ext cx="9002081" cy="71437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69000">
                <a:srgbClr val="E6D78A"/>
              </a:gs>
              <a:gs pos="78000">
                <a:srgbClr val="E6DCAC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783076" y="916798"/>
            <a:ext cx="875560" cy="21544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spc="150" dirty="0">
                <a:ln w="11430"/>
                <a:solidFill>
                  <a:srgbClr val="90BEE4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OSD CAPE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06244" y="97658"/>
            <a:ext cx="7485356" cy="6858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567948"/>
            <a:ext cx="761897" cy="2889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  </a:t>
            </a:r>
            <a:r>
              <a: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fld id="{8A192454-E1CC-4F1C-BCEC-FADCC333A67A}" type="slidenum">
              <a: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805" y="0"/>
            <a:ext cx="2056768" cy="1031084"/>
            <a:chOff x="1805" y="0"/>
            <a:chExt cx="2056768" cy="1031084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805" y="0"/>
              <a:ext cx="2056768" cy="1031084"/>
            </a:xfrm>
            <a:prstGeom prst="rect">
              <a:avLst/>
            </a:prstGeom>
            <a:gradFill flip="none" rotWithShape="0">
              <a:gsLst>
                <a:gs pos="0">
                  <a:schemeClr val="bg1">
                    <a:alpha val="0"/>
                  </a:schemeClr>
                </a:gs>
                <a:gs pos="30000">
                  <a:schemeClr val="accent5">
                    <a:lumMod val="20000"/>
                    <a:lumOff val="80000"/>
                    <a:alpha val="68000"/>
                  </a:schemeClr>
                </a:gs>
                <a:gs pos="53000">
                  <a:schemeClr val="accent5">
                    <a:lumMod val="40000"/>
                    <a:lumOff val="60000"/>
                    <a:alpha val="42000"/>
                  </a:schemeClr>
                </a:gs>
                <a:gs pos="70000">
                  <a:schemeClr val="accent5">
                    <a:lumMod val="40000"/>
                    <a:lumOff val="60000"/>
                    <a:alpha val="59000"/>
                  </a:schemeClr>
                </a:gs>
                <a:gs pos="100000">
                  <a:schemeClr val="accent5">
                    <a:lumMod val="60000"/>
                    <a:lumOff val="40000"/>
                    <a:alpha val="59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3" name="Picture 2" descr="H:\Private\Other Files\logo_cade_large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56" y="149574"/>
              <a:ext cx="1581364" cy="744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4355596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 u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 contrast="-7000"/>
          </a:blip>
          <a:srcRect/>
          <a:stretch>
            <a:fillRect/>
          </a:stretch>
        </p:blipFill>
        <p:spPr bwMode="auto">
          <a:xfrm>
            <a:off x="0" y="2301478"/>
            <a:ext cx="9144000" cy="461367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479610" y="1086245"/>
            <a:ext cx="6172200" cy="10128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 baseline="0"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   </a:t>
            </a:r>
            <a:fld id="{7CD76827-1868-42FB-AD95-1DEE93C21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69268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5719" y="995363"/>
            <a:ext cx="9002081" cy="71437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69000">
                <a:srgbClr val="E6D78A"/>
              </a:gs>
              <a:gs pos="78000">
                <a:srgbClr val="E6DCAC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783076" y="916798"/>
            <a:ext cx="875560" cy="21544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spc="150" dirty="0">
                <a:ln w="11430"/>
                <a:solidFill>
                  <a:srgbClr val="90BEE4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OSD CAPE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06244" y="97658"/>
            <a:ext cx="7485356" cy="6858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567948"/>
            <a:ext cx="761897" cy="2889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fld id="{8A192454-E1CC-4F1C-BCEC-FADCC333A67A}" type="slidenum">
              <a: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805" y="0"/>
            <a:ext cx="2056768" cy="1031084"/>
            <a:chOff x="1805" y="0"/>
            <a:chExt cx="2056768" cy="1031084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805" y="0"/>
              <a:ext cx="2056768" cy="1031084"/>
            </a:xfrm>
            <a:prstGeom prst="rect">
              <a:avLst/>
            </a:prstGeom>
            <a:gradFill flip="none" rotWithShape="0">
              <a:gsLst>
                <a:gs pos="0">
                  <a:schemeClr val="bg1">
                    <a:alpha val="0"/>
                  </a:schemeClr>
                </a:gs>
                <a:gs pos="30000">
                  <a:schemeClr val="accent5">
                    <a:lumMod val="20000"/>
                    <a:lumOff val="80000"/>
                    <a:alpha val="68000"/>
                  </a:schemeClr>
                </a:gs>
                <a:gs pos="53000">
                  <a:schemeClr val="accent5">
                    <a:lumMod val="40000"/>
                    <a:lumOff val="60000"/>
                    <a:alpha val="42000"/>
                  </a:schemeClr>
                </a:gs>
                <a:gs pos="70000">
                  <a:schemeClr val="accent5">
                    <a:lumMod val="40000"/>
                    <a:lumOff val="60000"/>
                    <a:alpha val="59000"/>
                  </a:schemeClr>
                </a:gs>
                <a:gs pos="100000">
                  <a:schemeClr val="accent5">
                    <a:lumMod val="60000"/>
                    <a:lumOff val="40000"/>
                    <a:alpha val="59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13" name="Picture 2" descr="H:\Private\Other Files\logo_cade_large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56" y="149574"/>
              <a:ext cx="1581364" cy="744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7128806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305050" y="3143250"/>
            <a:ext cx="4527550" cy="2286000"/>
          </a:xfrm>
          <a:prstGeom prst="rect">
            <a:avLst/>
          </a:prstGeom>
          <a:ln w="19050" cap="sq">
            <a:solidFill>
              <a:srgbClr val="C7AC4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ubtitle 2"/>
          <p:cNvSpPr txBox="1">
            <a:spLocks/>
          </p:cNvSpPr>
          <p:nvPr userDrawn="1"/>
        </p:nvSpPr>
        <p:spPr>
          <a:xfrm>
            <a:off x="2819400" y="5829300"/>
            <a:ext cx="35052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DD Month YYYY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1219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   </a:t>
            </a:r>
            <a:fld id="{EE960BC8-2302-4CCD-AC82-79B4899F896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6528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06363" y="887413"/>
            <a:ext cx="8896350" cy="71437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69000">
                <a:srgbClr val="E6D78A"/>
              </a:gs>
              <a:gs pos="78000">
                <a:srgbClr val="E6DCAC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783076" y="818940"/>
            <a:ext cx="875560" cy="21544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spc="150" dirty="0">
                <a:ln w="11430"/>
                <a:solidFill>
                  <a:srgbClr val="90BEE4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OSD CAPE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06244" y="97658"/>
            <a:ext cx="7485356" cy="685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   </a:t>
            </a:r>
            <a:fld id="{0102D494-565B-4449-8A9A-5C05B2FD4D7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805" y="0"/>
            <a:ext cx="2056768" cy="957072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30000">
                <a:schemeClr val="accent5">
                  <a:lumMod val="20000"/>
                  <a:lumOff val="80000"/>
                  <a:alpha val="68000"/>
                </a:schemeClr>
              </a:gs>
              <a:gs pos="53000">
                <a:schemeClr val="accent5">
                  <a:lumMod val="40000"/>
                  <a:lumOff val="60000"/>
                  <a:alpha val="42000"/>
                </a:schemeClr>
              </a:gs>
              <a:gs pos="70000">
                <a:schemeClr val="accent5">
                  <a:lumMod val="40000"/>
                  <a:lumOff val="60000"/>
                  <a:alpha val="59000"/>
                </a:schemeClr>
              </a:gs>
              <a:gs pos="100000">
                <a:schemeClr val="accent5">
                  <a:lumMod val="60000"/>
                  <a:lumOff val="40000"/>
                  <a:alpha val="59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2" descr="H:\Private\Other Files\logo_cade_l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6" y="149574"/>
            <a:ext cx="1581364" cy="74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28453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06363" y="887413"/>
            <a:ext cx="8896350" cy="71437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69000">
                <a:srgbClr val="E6D78A"/>
              </a:gs>
              <a:gs pos="78000">
                <a:srgbClr val="E6DCAC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783076" y="818940"/>
            <a:ext cx="875560" cy="21544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spc="150" dirty="0">
                <a:ln w="11430"/>
                <a:solidFill>
                  <a:srgbClr val="90BEE4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OSD CAPE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06244" y="97658"/>
            <a:ext cx="7485356" cy="685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805" y="0"/>
            <a:ext cx="2056768" cy="894270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30000">
                <a:schemeClr val="accent5">
                  <a:lumMod val="20000"/>
                  <a:lumOff val="80000"/>
                  <a:alpha val="68000"/>
                </a:schemeClr>
              </a:gs>
              <a:gs pos="53000">
                <a:schemeClr val="accent5">
                  <a:lumMod val="40000"/>
                  <a:lumOff val="60000"/>
                  <a:alpha val="42000"/>
                </a:schemeClr>
              </a:gs>
              <a:gs pos="70000">
                <a:schemeClr val="accent5">
                  <a:lumMod val="40000"/>
                  <a:lumOff val="60000"/>
                  <a:alpha val="59000"/>
                </a:schemeClr>
              </a:gs>
              <a:gs pos="100000">
                <a:schemeClr val="accent5">
                  <a:lumMod val="60000"/>
                  <a:lumOff val="40000"/>
                  <a:alpha val="59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2" descr="H:\Private\Other Files\logo_cade_l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6" y="149574"/>
            <a:ext cx="1581364" cy="74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40891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28600" y="866775"/>
            <a:ext cx="8686800" cy="76201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69000">
                <a:srgbClr val="E6D78A"/>
              </a:gs>
              <a:gs pos="78000">
                <a:srgbClr val="E6DCAC"/>
              </a:gs>
            </a:gsLst>
            <a:lin ang="16200000" scaled="0"/>
            <a:tileRect/>
          </a:gradFill>
          <a:ln>
            <a:noFill/>
          </a:ln>
          <a:scene3d>
            <a:camera prst="orthographicFront"/>
            <a:lightRig rig="balanced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632951" y="779109"/>
            <a:ext cx="618107" cy="23083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i="1" spc="1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</a:rPr>
              <a:t>OSD 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8600" y="97658"/>
            <a:ext cx="8686800" cy="68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solidFill>
                  <a:srgbClr val="E6D78A"/>
                </a:solidFill>
              </a:defRPr>
            </a:lvl1pPr>
          </a:lstStyle>
          <a:p>
            <a:pPr>
              <a:defRPr/>
            </a:pPr>
            <a:r>
              <a:rPr lang="en-US"/>
              <a:t>   </a:t>
            </a:r>
            <a:fld id="{1562B8C3-7FF3-4011-97A2-CA304C977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6363" y="887413"/>
            <a:ext cx="8896350" cy="71437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69000">
                <a:srgbClr val="E6D78A"/>
              </a:gs>
              <a:gs pos="78000">
                <a:srgbClr val="E6DCAC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7783076" y="818940"/>
            <a:ext cx="875560" cy="21544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spc="150" dirty="0">
                <a:ln w="11430"/>
                <a:solidFill>
                  <a:srgbClr val="90BEE4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OSD CAPE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06244" y="97658"/>
            <a:ext cx="7485356" cy="685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805" y="0"/>
            <a:ext cx="2056768" cy="960120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30000">
                <a:schemeClr val="accent5">
                  <a:lumMod val="20000"/>
                  <a:lumOff val="80000"/>
                  <a:alpha val="68000"/>
                </a:schemeClr>
              </a:gs>
              <a:gs pos="53000">
                <a:schemeClr val="accent5">
                  <a:lumMod val="40000"/>
                  <a:lumOff val="60000"/>
                  <a:alpha val="42000"/>
                </a:schemeClr>
              </a:gs>
              <a:gs pos="70000">
                <a:schemeClr val="accent5">
                  <a:lumMod val="40000"/>
                  <a:lumOff val="60000"/>
                  <a:alpha val="59000"/>
                </a:schemeClr>
              </a:gs>
              <a:gs pos="100000">
                <a:schemeClr val="accent5">
                  <a:lumMod val="60000"/>
                  <a:lumOff val="40000"/>
                  <a:alpha val="59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H:\Private\Other Files\logo_cade_l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6" y="149574"/>
            <a:ext cx="1581364" cy="74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347129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u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 contrast="-7000"/>
          </a:blip>
          <a:srcRect/>
          <a:stretch>
            <a:fillRect/>
          </a:stretch>
        </p:blipFill>
        <p:spPr bwMode="auto">
          <a:xfrm>
            <a:off x="0" y="2301478"/>
            <a:ext cx="9144000" cy="461367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479610" y="1086245"/>
            <a:ext cx="6172200" cy="10128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 baseline="0"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   </a:t>
            </a:r>
            <a:fld id="{7CD76827-1868-42FB-AD95-1DEE93C21E4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5959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28600" y="866775"/>
            <a:ext cx="8686800" cy="76201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69000">
                <a:srgbClr val="E6D78A"/>
              </a:gs>
              <a:gs pos="78000">
                <a:srgbClr val="E6DCAC"/>
              </a:gs>
            </a:gsLst>
            <a:lin ang="16200000" scaled="0"/>
            <a:tileRect/>
          </a:gradFill>
          <a:ln>
            <a:noFill/>
          </a:ln>
          <a:scene3d>
            <a:camera prst="orthographicFront"/>
            <a:lightRig rig="balanced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467601" y="779109"/>
            <a:ext cx="990600" cy="23083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i="1" spc="1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</a:rPr>
              <a:t>OSD CAPE 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97658"/>
            <a:ext cx="8686800" cy="68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   </a:t>
            </a:r>
            <a:fld id="{ECCCBCA1-3318-4336-9F5F-D541C5AEF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u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www.af.mil/shared/media/ggallery/webgraphic/AFG-070719-0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075" y="288925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9610" y="1086245"/>
            <a:ext cx="6172200" cy="10128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 baseline="0"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   </a:t>
            </a:r>
            <a:fld id="{0301AC84-BF69-4CBC-9700-5A335E89B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305050" y="3143250"/>
            <a:ext cx="4527550" cy="2286000"/>
          </a:xfrm>
          <a:prstGeom prst="rect">
            <a:avLst/>
          </a:prstGeom>
          <a:ln w="19050" cap="sq">
            <a:solidFill>
              <a:srgbClr val="C7AC4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ubtitle 2"/>
          <p:cNvSpPr txBox="1">
            <a:spLocks/>
          </p:cNvSpPr>
          <p:nvPr userDrawn="1"/>
        </p:nvSpPr>
        <p:spPr>
          <a:xfrm>
            <a:off x="2819400" y="5829300"/>
            <a:ext cx="35052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+mn-lt"/>
              </a:rPr>
              <a:t>DD Month YYYY</a:t>
            </a:r>
            <a:endParaRPr lang="en-US" sz="24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1219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   </a:t>
            </a:r>
            <a:fld id="{EE960BC8-2302-4CCD-AC82-79B4899F89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00" y="108846"/>
            <a:ext cx="1331559" cy="671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 userDrawn="1"/>
        </p:nvSpPr>
        <p:spPr>
          <a:xfrm>
            <a:off x="106363" y="887413"/>
            <a:ext cx="8896350" cy="71437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69000">
                <a:srgbClr val="E6D78A"/>
              </a:gs>
              <a:gs pos="78000">
                <a:srgbClr val="E6DCAC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7783076" y="818940"/>
            <a:ext cx="875560" cy="21544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spc="150" dirty="0">
                <a:ln w="11430"/>
                <a:solidFill>
                  <a:srgbClr val="90BEE4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OSD CAPE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06244" y="97658"/>
            <a:ext cx="7485356" cy="685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   </a:t>
            </a:r>
            <a:fld id="{0102D494-565B-4449-8A9A-5C05B2FD4D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06363" y="887413"/>
            <a:ext cx="8896350" cy="71437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69000">
                <a:srgbClr val="E6D78A"/>
              </a:gs>
              <a:gs pos="78000">
                <a:srgbClr val="E6DCAC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7783076" y="818940"/>
            <a:ext cx="875560" cy="21544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spc="150" dirty="0">
                <a:ln w="11430"/>
                <a:solidFill>
                  <a:srgbClr val="90BEE4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OSD CAPE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00" y="108846"/>
            <a:ext cx="1331559" cy="671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06244" y="97658"/>
            <a:ext cx="7485356" cy="685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6363" y="887413"/>
            <a:ext cx="8896350" cy="71437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69000">
                <a:srgbClr val="E6D78A"/>
              </a:gs>
              <a:gs pos="78000">
                <a:srgbClr val="E6DCAC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7783076" y="818940"/>
            <a:ext cx="875560" cy="21544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spc="150" dirty="0">
                <a:ln w="11430"/>
                <a:solidFill>
                  <a:srgbClr val="90BEE4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OSD CAPE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00" y="108846"/>
            <a:ext cx="1331559" cy="671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06244" y="97658"/>
            <a:ext cx="7485356" cy="685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Internal DoD Slide Master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6625" y="6537325"/>
            <a:ext cx="739775" cy="2889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   </a:t>
            </a:r>
            <a:fld id="{5ACBD7C3-8CA4-44E6-916C-D751608F0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01000" y="0"/>
            <a:ext cx="1143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UNCLASSIFIED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581775"/>
            <a:ext cx="1143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UNCLASSIFIED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External CAPE Print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6625" y="6537325"/>
            <a:ext cx="739775" cy="2889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   </a:t>
            </a:r>
            <a:fld id="{C7A8B121-A682-4656-BB5F-C2C9E5D495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01000" y="0"/>
            <a:ext cx="1143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UNCLASSIFIED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81775"/>
            <a:ext cx="1143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UNCLASSIFIED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67525"/>
          </a:xfrm>
          <a:prstGeom prst="rect">
            <a:avLst/>
          </a:prstGeom>
          <a:solidFill>
            <a:srgbClr val="003366">
              <a:alpha val="73333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Computer Presentation Master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13713" y="-26988"/>
            <a:ext cx="1133475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E6D78A"/>
                </a:solidFill>
                <a:latin typeface="+mn-lt"/>
              </a:rPr>
              <a:t>UNCLASSIFIED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6625" y="6537325"/>
            <a:ext cx="739775" cy="2889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rgbClr val="E6D78A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   </a:t>
            </a:r>
            <a:fld id="{FCEDC9D8-9A1F-45D1-8046-6BB42CDE99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34925" y="6616700"/>
            <a:ext cx="11334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E6D78A"/>
                </a:solidFill>
                <a:latin typeface="+mn-lt"/>
              </a:rPr>
              <a:t>UNCLASSIFIED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E6D78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E6D78A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E6D78A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E6D78A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E6D78A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E6D78A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E6D78A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E6D78A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E6D78A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E6D78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E6D78A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E6D78A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E6D78A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E6D78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Blank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6625" y="6537325"/>
            <a:ext cx="739775" cy="2889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   </a:t>
            </a:r>
            <a:fld id="{E0A7E203-13DB-496D-9D5A-1D346B2F2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01000" y="0"/>
            <a:ext cx="1143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UNCLASSIFIED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581775"/>
            <a:ext cx="1143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UNCLASSIFIED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4920"/>
            <a:ext cx="8686800" cy="121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5" rIns="91330" bIns="456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External CAPE Print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600211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26666"/>
            <a:ext cx="1143000" cy="246110"/>
          </a:xfrm>
          <a:prstGeom prst="rect">
            <a:avLst/>
          </a:prstGeom>
          <a:noFill/>
        </p:spPr>
        <p:txBody>
          <a:bodyPr lIns="91330" tIns="45665" rIns="91330" bIns="45665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1000" y="-5040"/>
            <a:ext cx="1143000" cy="246110"/>
          </a:xfrm>
          <a:prstGeom prst="rect">
            <a:avLst/>
          </a:prstGeom>
          <a:noFill/>
        </p:spPr>
        <p:txBody>
          <a:bodyPr lIns="91330" tIns="45665" rIns="91330" bIns="45665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10233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664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28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99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656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482" indent="-3424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042" indent="-28540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1603" indent="-22832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8244" indent="-22832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4888" indent="-22832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1528" indent="-228323" algn="l" defTabSz="9132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70" indent="-228323" algn="l" defTabSz="9132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10" indent="-228323" algn="l" defTabSz="9132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454" indent="-228323" algn="l" defTabSz="9132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41" algn="l" defTabSz="913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83" algn="l" defTabSz="913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26" algn="l" defTabSz="913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67" algn="l" defTabSz="913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07" algn="l" defTabSz="913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50" algn="l" defTabSz="913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91" algn="l" defTabSz="913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133" algn="l" defTabSz="913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External CAPE Print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77000"/>
            <a:ext cx="739775" cy="2889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   </a:t>
            </a:r>
            <a:fld id="{0FD59134-703E-43B3-A378-A566A5E6BC65}" type="slidenum"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0" y="0"/>
            <a:ext cx="1143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UNCLASSIFIED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81775"/>
            <a:ext cx="1143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85404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External CAPE Print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77000"/>
            <a:ext cx="739775" cy="2889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   </a:t>
            </a:r>
            <a:fld id="{0FD59134-703E-43B3-A378-A566A5E6BC65}" type="slidenum"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0" y="0"/>
            <a:ext cx="1143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UNCLASSIFIED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81775"/>
            <a:ext cx="1143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90607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External CAPE Print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6625" y="6537325"/>
            <a:ext cx="739775" cy="2889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   </a:t>
            </a:r>
            <a:fld id="{C7A8B121-A682-4656-BB5F-C2C9E5D4958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0" y="0"/>
            <a:ext cx="1143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UNCLASSIFIED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81775"/>
            <a:ext cx="1143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0343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cadesupport@tecolote.com" TargetMode="Externa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6.xml"/><Relationship Id="rId7" Type="http://schemas.openxmlformats.org/officeDocument/2006/relationships/slide" Target="slide1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22.xml"/><Relationship Id="rId11" Type="http://schemas.openxmlformats.org/officeDocument/2006/relationships/image" Target="../media/image7.png"/><Relationship Id="rId5" Type="http://schemas.openxmlformats.org/officeDocument/2006/relationships/slide" Target="slide14.xml"/><Relationship Id="rId10" Type="http://schemas.openxmlformats.org/officeDocument/2006/relationships/slide" Target="slide43.xml"/><Relationship Id="rId4" Type="http://schemas.openxmlformats.org/officeDocument/2006/relationships/slide" Target="slide8.xml"/><Relationship Id="rId9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iase.disa.mil/pki/eca/Pages/index.aspx" TargetMode="Externa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ade.osd.mil/" TargetMode="External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6.xml"/><Relationship Id="rId4" Type="http://schemas.openxmlformats.org/officeDocument/2006/relationships/hyperlink" Target="mailto:cadesupport@tecolote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2133600"/>
            <a:ext cx="8686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5" rIns="91410" bIns="45705">
            <a:normAutofit/>
          </a:bodyPr>
          <a:lstStyle/>
          <a:p>
            <a:pPr algn="ctr"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CSDR Submit-Review Website  Submitter Guide</a:t>
            </a:r>
          </a:p>
          <a:p>
            <a:pPr algn="ctr" eaLnBrk="0" hangingPunct="0">
              <a:spcBef>
                <a:spcPts val="0"/>
              </a:spcBef>
              <a:spcAft>
                <a:spcPts val="600"/>
              </a:spcAft>
              <a:defRPr/>
            </a:pPr>
            <a:endParaRPr lang="en-US" sz="2400" b="1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April 2017</a:t>
            </a:r>
            <a:endParaRPr lang="en-US" sz="2400" b="1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0" y="4800600"/>
            <a:ext cx="670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  <a:ea typeface="ＭＳ Ｐゴシック"/>
                <a:cs typeface="ＭＳ Ｐゴシック"/>
              </a:rPr>
              <a:t>CADE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ea typeface="ＭＳ Ｐゴシック"/>
                <a:cs typeface="ＭＳ Ｐゴシック"/>
              </a:rPr>
              <a:t>Support</a:t>
            </a:r>
          </a:p>
          <a:p>
            <a:pPr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Calibri"/>
                <a:ea typeface="ＭＳ Ｐゴシック"/>
                <a:cs typeface="ＭＳ Ｐゴシック"/>
              </a:rPr>
              <a:t>(253)564-1979 Ex. </a:t>
            </a:r>
            <a:r>
              <a:rPr lang="en-US" sz="2000" b="1" smtClean="0">
                <a:solidFill>
                  <a:prstClr val="black"/>
                </a:solidFill>
                <a:latin typeface="Calibri"/>
                <a:ea typeface="ＭＳ Ｐゴシック"/>
                <a:cs typeface="ＭＳ Ｐゴシック"/>
              </a:rPr>
              <a:t>1</a:t>
            </a:r>
            <a:endParaRPr lang="en-US" sz="2000" b="1" dirty="0">
              <a:solidFill>
                <a:prstClr val="black"/>
              </a:solidFill>
              <a:latin typeface="Calibri"/>
              <a:ea typeface="ＭＳ Ｐゴシック"/>
              <a:cs typeface="ＭＳ Ｐゴシック"/>
            </a:endParaRPr>
          </a:p>
          <a:p>
            <a:pPr>
              <a:defRPr/>
            </a:pPr>
            <a:r>
              <a:rPr lang="en-US" sz="2000" dirty="0" smtClean="0">
                <a:hlinkClick r:id="rId2"/>
              </a:rPr>
              <a:t>CADESupport@tecolote.com</a:t>
            </a:r>
            <a:r>
              <a:rPr lang="en-US" sz="2000" dirty="0" smtClean="0"/>
              <a:t> </a:t>
            </a:r>
            <a:endParaRPr lang="en-US" sz="2000" b="1" dirty="0">
              <a:solidFill>
                <a:prstClr val="black"/>
              </a:solidFill>
              <a:latin typeface="Calibri"/>
              <a:ea typeface="ＭＳ Ｐゴシック"/>
              <a:cs typeface="ＭＳ Ｐゴシック"/>
            </a:endParaRPr>
          </a:p>
          <a:p>
            <a:pPr>
              <a:defRPr/>
            </a:pPr>
            <a:endParaRPr lang="en-US" sz="2000" b="1" dirty="0">
              <a:solidFill>
                <a:prstClr val="black"/>
              </a:solidFill>
              <a:latin typeface="Calibri"/>
              <a:ea typeface="ＭＳ Ｐゴシック"/>
              <a:cs typeface="ＭＳ Ｐゴシック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223" y="-1"/>
            <a:ext cx="9232227" cy="208482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  <a:alpha val="51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  <a:alpha val="52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2" descr="H:\Private\Other Files\logo_cade_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0" y="93553"/>
            <a:ext cx="3657600" cy="172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User Dashboard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15" y="1295400"/>
            <a:ext cx="8830685" cy="25908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048000"/>
            <a:ext cx="5562600" cy="204568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8" name="Down Arrow 7"/>
          <p:cNvSpPr/>
          <p:nvPr/>
        </p:nvSpPr>
        <p:spPr>
          <a:xfrm rot="2798186">
            <a:off x="7780358" y="1702087"/>
            <a:ext cx="228600" cy="1587804"/>
          </a:xfrm>
          <a:prstGeom prst="downArrow">
            <a:avLst>
              <a:gd name="adj1" fmla="val 50000"/>
              <a:gd name="adj2" fmla="val 739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4800600" y="1240658"/>
            <a:ext cx="2209800" cy="599861"/>
          </a:xfrm>
          <a:prstGeom prst="wedgeRoundRectCallout">
            <a:avLst>
              <a:gd name="adj1" fmla="val 111600"/>
              <a:gd name="adj2" fmla="val 5889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FF0000"/>
                </a:solidFill>
              </a:rPr>
              <a:t>Select the icon       to expand the list of dashboard tiles. 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270721"/>
            <a:ext cx="188146" cy="17707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2" name="TextBox 11"/>
          <p:cNvSpPr txBox="1"/>
          <p:nvPr/>
        </p:nvSpPr>
        <p:spPr>
          <a:xfrm>
            <a:off x="84715" y="5181600"/>
            <a:ext cx="87544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can select to display upcoming reporting requirements or current submissions in progress that you are currently working to 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you are a Submitter for both the EVM-CR and CSDR-SR, you can now see BOTH CSDR and EVM reporting requirements and submissions </a:t>
            </a:r>
            <a:r>
              <a:rPr lang="en-US" dirty="0"/>
              <a:t>in progress on </a:t>
            </a:r>
            <a:r>
              <a:rPr lang="en-US" dirty="0" smtClean="0"/>
              <a:t>your dashboard </a:t>
            </a:r>
            <a:endParaRPr lang="en-US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05383" y="6573537"/>
            <a:ext cx="739775" cy="2889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 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8780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 b="65062"/>
          <a:stretch/>
        </p:blipFill>
        <p:spPr>
          <a:xfrm>
            <a:off x="137501" y="1142235"/>
            <a:ext cx="7315200" cy="1823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User Dashboard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781" y="2811609"/>
            <a:ext cx="7492727" cy="244619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Rounded Rectangular Callout 5"/>
          <p:cNvSpPr/>
          <p:nvPr/>
        </p:nvSpPr>
        <p:spPr>
          <a:xfrm>
            <a:off x="1486706" y="5791200"/>
            <a:ext cx="2667000" cy="842108"/>
          </a:xfrm>
          <a:prstGeom prst="wedgeRoundRectCallout">
            <a:avLst>
              <a:gd name="adj1" fmla="val 5397"/>
              <a:gd name="adj2" fmla="val -11343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FF0000"/>
                </a:solidFill>
              </a:rPr>
              <a:t>See in CSDR" to transition to "Upload Home" within the CSDR-SR Application.</a:t>
            </a:r>
          </a:p>
        </p:txBody>
      </p:sp>
      <p:sp>
        <p:nvSpPr>
          <p:cNvPr id="7" name="Down Arrow 6"/>
          <p:cNvSpPr/>
          <p:nvPr/>
        </p:nvSpPr>
        <p:spPr>
          <a:xfrm rot="18465236">
            <a:off x="2407294" y="2066416"/>
            <a:ext cx="181723" cy="1632153"/>
          </a:xfrm>
          <a:prstGeom prst="downArrow">
            <a:avLst>
              <a:gd name="adj1" fmla="val 50000"/>
              <a:gd name="adj2" fmla="val 739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305606" y="3927840"/>
            <a:ext cx="2362200" cy="838200"/>
          </a:xfrm>
          <a:prstGeom prst="wedgeRoundRectCallout">
            <a:avLst>
              <a:gd name="adj1" fmla="val 9544"/>
              <a:gd name="adj2" fmla="val -19233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FF0000"/>
                </a:solidFill>
              </a:rPr>
              <a:t>Selecting View Details on any tile will expand the tile to display more information. 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090723" y="1569265"/>
            <a:ext cx="2460282" cy="657262"/>
          </a:xfrm>
          <a:prstGeom prst="wedgeRoundRectCallout">
            <a:avLst>
              <a:gd name="adj1" fmla="val 67231"/>
              <a:gd name="adj2" fmla="val 13429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FF0000"/>
                </a:solidFill>
              </a:rPr>
              <a:t>Selecting the      icon will close the detailed view of the tiles and return to your dashboard.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9557" y="1620692"/>
            <a:ext cx="177904" cy="133774"/>
          </a:xfrm>
          <a:prstGeom prst="rect">
            <a:avLst/>
          </a:prstGeom>
        </p:spPr>
      </p:pic>
      <p:sp>
        <p:nvSpPr>
          <p:cNvPr id="11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00106" y="6573537"/>
            <a:ext cx="739775" cy="2889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  11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61332" t="45688" r="34510" b="37601"/>
          <a:stretch/>
        </p:blipFill>
        <p:spPr>
          <a:xfrm>
            <a:off x="2895600" y="2158594"/>
            <a:ext cx="304800" cy="304800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0798324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485356" cy="685800"/>
          </a:xfrm>
        </p:spPr>
        <p:txBody>
          <a:bodyPr/>
          <a:lstStyle/>
          <a:p>
            <a:pPr eaLnBrk="1" hangingPunct="1"/>
            <a:r>
              <a:rPr lang="en-US" sz="3500" dirty="0" smtClean="0"/>
              <a:t>Logging into CSDR-SR System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3733800" cy="4983163"/>
          </a:xfrm>
        </p:spPr>
        <p:txBody>
          <a:bodyPr/>
          <a:lstStyle/>
          <a:p>
            <a:r>
              <a:rPr lang="en-US" sz="2200" dirty="0" smtClean="0"/>
              <a:t>After logging in, select the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CSDR-SR</a:t>
            </a:r>
            <a:r>
              <a:rPr lang="en-US" sz="2200" dirty="0" smtClean="0"/>
              <a:t> link</a:t>
            </a:r>
          </a:p>
          <a:p>
            <a:r>
              <a:rPr lang="en-US" sz="2200" dirty="0" smtClean="0"/>
              <a:t>If </a:t>
            </a:r>
            <a:r>
              <a:rPr lang="en-US" sz="2200" dirty="0"/>
              <a:t>you do not have this link, you will need to request access</a:t>
            </a:r>
            <a:endParaRPr lang="en-US" sz="2200" dirty="0" smtClean="0"/>
          </a:p>
          <a:p>
            <a:r>
              <a:rPr lang="en-US" sz="2400" dirty="0"/>
              <a:t>Select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“Request Application Roles”</a:t>
            </a:r>
            <a:r>
              <a:rPr lang="en-US" sz="2400" dirty="0" smtClean="0"/>
              <a:t> </a:t>
            </a:r>
            <a:r>
              <a:rPr lang="en-US" sz="2400" dirty="0"/>
              <a:t>from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“My Account” </a:t>
            </a:r>
            <a:r>
              <a:rPr lang="en-US" sz="2400" dirty="0"/>
              <a:t>drop down to request CSDR-SR Submitter role</a:t>
            </a:r>
            <a:endParaRPr lang="en-US" sz="2200" dirty="0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/>
                </a:solidFill>
              </a:rPr>
              <a:t>   </a:t>
            </a:r>
            <a:fld id="{9708D734-5F6E-4B5E-88A8-5D4CADC846D9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8170"/>
          <a:stretch/>
        </p:blipFill>
        <p:spPr>
          <a:xfrm>
            <a:off x="7662580" y="1143000"/>
            <a:ext cx="1127579" cy="3326086"/>
          </a:xfrm>
          <a:prstGeom prst="rect">
            <a:avLst/>
          </a:prstGeom>
          <a:solidFill>
            <a:srgbClr val="000000">
              <a:shade val="95000"/>
            </a:srgbClr>
          </a:solidFill>
          <a:ln w="9525" cap="sq">
            <a:solidFill>
              <a:srgbClr val="000000"/>
            </a:solidFill>
            <a:miter lim="800000"/>
          </a:ln>
          <a:effectLst/>
        </p:spPr>
      </p:pic>
      <p:sp>
        <p:nvSpPr>
          <p:cNvPr id="3" name="Rounded Rectangular Callout 2"/>
          <p:cNvSpPr/>
          <p:nvPr/>
        </p:nvSpPr>
        <p:spPr>
          <a:xfrm>
            <a:off x="4873569" y="1372960"/>
            <a:ext cx="2362200" cy="609600"/>
          </a:xfrm>
          <a:prstGeom prst="wedgeRoundRectCallout">
            <a:avLst>
              <a:gd name="adj1" fmla="val 77058"/>
              <a:gd name="adj2" fmla="val 20814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Select the “CSDR-SR” link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03" y="4572000"/>
            <a:ext cx="3289781" cy="223651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8" name="Rounded Rectangular Callout 7"/>
          <p:cNvSpPr/>
          <p:nvPr/>
        </p:nvSpPr>
        <p:spPr>
          <a:xfrm>
            <a:off x="4322003" y="3169674"/>
            <a:ext cx="2362200" cy="609600"/>
          </a:xfrm>
          <a:prstGeom prst="wedgeRoundRectCallout">
            <a:avLst>
              <a:gd name="adj1" fmla="val 62196"/>
              <a:gd name="adj2" fmla="val 25368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Select “Request Application Roles”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873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63" y="2286000"/>
            <a:ext cx="8486985" cy="31937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582444" y="304800"/>
            <a:ext cx="7485356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Logging into CSDR-SR System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Select the Upload Home tab to continue:</a:t>
            </a:r>
            <a:endParaRPr lang="en-US" dirty="0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   </a:t>
            </a:r>
            <a:fld id="{9708D734-5F6E-4B5E-88A8-5D4CADC846D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  <p:sp>
        <p:nvSpPr>
          <p:cNvPr id="3" name="Rounded Rectangular Callout 2"/>
          <p:cNvSpPr/>
          <p:nvPr/>
        </p:nvSpPr>
        <p:spPr>
          <a:xfrm>
            <a:off x="3657600" y="1699260"/>
            <a:ext cx="2133600" cy="762000"/>
          </a:xfrm>
          <a:prstGeom prst="wedgeRoundRectCallout">
            <a:avLst>
              <a:gd name="adj1" fmla="val -83629"/>
              <a:gd name="adj2" fmla="val 5786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Select “Upload Home” to access submissions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7" r="394" b="88816"/>
          <a:stretch/>
        </p:blipFill>
        <p:spPr>
          <a:xfrm>
            <a:off x="275963" y="2559063"/>
            <a:ext cx="8486985" cy="1936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981200" y="1086245"/>
            <a:ext cx="6172200" cy="1012825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Requesting Contract Access</a:t>
            </a:r>
            <a:endParaRPr lang="en-US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</a:t>
            </a:r>
            <a:fld id="{88BB4729-2946-4776-A07C-575F251AD55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511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4" b="35929"/>
          <a:stretch/>
        </p:blipFill>
        <p:spPr>
          <a:xfrm>
            <a:off x="340885" y="3200400"/>
            <a:ext cx="8650715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244" y="304800"/>
            <a:ext cx="7485356" cy="685800"/>
          </a:xfrm>
        </p:spPr>
        <p:txBody>
          <a:bodyPr/>
          <a:lstStyle/>
          <a:p>
            <a:r>
              <a:rPr lang="en-US" sz="4000" dirty="0" smtClean="0">
                <a:latin typeface="+mj-lt"/>
              </a:rPr>
              <a:t>Upload Home: Contract Request</a:t>
            </a:r>
            <a:endParaRPr lang="en-US" sz="4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“Contract Request” </a:t>
            </a:r>
            <a:r>
              <a:rPr lang="en-US" sz="2400" dirty="0" smtClean="0"/>
              <a:t>tab allows a Submitter to enter the Prime Contract Number or CSDR Plan Number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licking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“Send Request” </a:t>
            </a:r>
            <a:r>
              <a:rPr lang="en-US" sz="2400" dirty="0" smtClean="0"/>
              <a:t>will alert the DCARC Validation Analysts that you need to be added to the contract: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</a:t>
            </a:r>
            <a:fld id="{7378417D-57C1-436B-A427-D951339717A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276600" y="5195660"/>
            <a:ext cx="2971800" cy="1205140"/>
          </a:xfrm>
          <a:prstGeom prst="wedgeRoundRectCallout">
            <a:avLst>
              <a:gd name="adj1" fmla="val -56983"/>
              <a:gd name="adj2" fmla="val -3908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Enter the Contract Number or Plan Number and select “Send Request”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9200" y="4424807"/>
            <a:ext cx="930200" cy="2522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196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>
                <a:latin typeface="+mj-lt"/>
              </a:rPr>
              <a:t>Upload Home Overview</a:t>
            </a:r>
            <a:endParaRPr lang="en-US" sz="44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</a:t>
            </a:r>
            <a:fld id="{88BB4729-2946-4776-A07C-575F251AD55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7454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6" b="35929"/>
          <a:stretch/>
        </p:blipFill>
        <p:spPr>
          <a:xfrm>
            <a:off x="619992" y="3488663"/>
            <a:ext cx="7827818" cy="25630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58112"/>
          <a:stretch/>
        </p:blipFill>
        <p:spPr>
          <a:xfrm>
            <a:off x="625907" y="5181599"/>
            <a:ext cx="7821903" cy="847253"/>
          </a:xfrm>
          <a:prstGeom prst="rect">
            <a:avLst/>
          </a:prstGeom>
          <a:ln>
            <a:noFill/>
          </a:ln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506244" y="304800"/>
            <a:ext cx="7485356" cy="685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+mj-lt"/>
              </a:rPr>
              <a:t>Upload Home: Submission Events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300" dirty="0" smtClean="0"/>
              <a:t>On the 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“Upload Home” </a:t>
            </a:r>
            <a:r>
              <a:rPr lang="en-US" sz="2300" dirty="0" smtClean="0"/>
              <a:t>page, select the 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“Upload” </a:t>
            </a:r>
            <a:r>
              <a:rPr lang="en-US" sz="2300" dirty="0" smtClean="0"/>
              <a:t>option on the right side of the table to begin uploading files for a given submission event</a:t>
            </a:r>
          </a:p>
          <a:p>
            <a:r>
              <a:rPr lang="en-US" sz="2300" dirty="0" smtClean="0"/>
              <a:t>If you have submissions due within the next 60 days that are not showing up, please contact the Program Office Reviewer from your government Program Office</a:t>
            </a:r>
            <a:endParaRPr lang="en-US" sz="2300" dirty="0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   </a:t>
            </a:r>
            <a:fld id="{9708D734-5F6E-4B5E-88A8-5D4CADC846D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  <p:sp>
        <p:nvSpPr>
          <p:cNvPr id="2" name="Rounded Rectangular Callout 1"/>
          <p:cNvSpPr/>
          <p:nvPr/>
        </p:nvSpPr>
        <p:spPr>
          <a:xfrm>
            <a:off x="1981200" y="6025139"/>
            <a:ext cx="2514600" cy="762000"/>
          </a:xfrm>
          <a:prstGeom prst="wedgeRoundRectCallout">
            <a:avLst>
              <a:gd name="adj1" fmla="val -92544"/>
              <a:gd name="adj2" fmla="val -7928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Select “Upload” to begin the submission process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44841"/>
            <a:ext cx="5739293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4" b="35929"/>
          <a:stretch/>
        </p:blipFill>
        <p:spPr>
          <a:xfrm>
            <a:off x="235948" y="2590459"/>
            <a:ext cx="8672103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61309"/>
          <a:stretch/>
        </p:blipFill>
        <p:spPr>
          <a:xfrm>
            <a:off x="235948" y="4114800"/>
            <a:ext cx="8672103" cy="838200"/>
          </a:xfrm>
          <a:prstGeom prst="rect">
            <a:avLst/>
          </a:prstGeom>
          <a:ln>
            <a:noFill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06244" y="304800"/>
            <a:ext cx="7485356" cy="685800"/>
          </a:xfrm>
        </p:spPr>
        <p:txBody>
          <a:bodyPr/>
          <a:lstStyle/>
          <a:p>
            <a:r>
              <a:rPr lang="en-US" sz="4000" dirty="0" smtClean="0">
                <a:latin typeface="+mj-lt"/>
              </a:rPr>
              <a:t>Upload Home: Assigned Contracts</a:t>
            </a:r>
            <a:endParaRPr lang="en-US" sz="4000" dirty="0">
              <a:latin typeface="+mj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The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“Assigned Contracts” </a:t>
            </a:r>
            <a:r>
              <a:rPr lang="en-US" sz="2200" dirty="0" smtClean="0"/>
              <a:t>tab shows the Submitter which contracts they are assigned to in the Submit-Review website</a:t>
            </a:r>
          </a:p>
          <a:p>
            <a:r>
              <a:rPr lang="en-US" sz="2200" dirty="0" smtClean="0"/>
              <a:t>If a contract that you are required to submit reports for is not listed here, click on the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“Contract Request” </a:t>
            </a:r>
            <a:r>
              <a:rPr lang="en-US" sz="2200" dirty="0" smtClean="0"/>
              <a:t>tab:</a:t>
            </a: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</a:t>
            </a:r>
            <a:fld id="{7ADE9C7B-D644-488B-91A0-EA3ABF9285A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914400" y="5146807"/>
            <a:ext cx="3505200" cy="1177793"/>
          </a:xfrm>
          <a:prstGeom prst="wedgeRoundRectCallout">
            <a:avLst>
              <a:gd name="adj1" fmla="val -56075"/>
              <a:gd name="adj2" fmla="val -7593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Click on the Prime Contract Number for more information about the contract, approved plans, and submission events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1915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4" b="35929"/>
          <a:stretch/>
        </p:blipFill>
        <p:spPr>
          <a:xfrm>
            <a:off x="247824" y="2713988"/>
            <a:ext cx="8672103" cy="28305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51759"/>
          <a:stretch/>
        </p:blipFill>
        <p:spPr>
          <a:xfrm>
            <a:off x="247824" y="4238933"/>
            <a:ext cx="8667576" cy="1305561"/>
          </a:xfrm>
          <a:prstGeom prst="rect">
            <a:avLst/>
          </a:prstGeom>
          <a:ln>
            <a:noFill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06244" y="381000"/>
            <a:ext cx="7485356" cy="685800"/>
          </a:xfrm>
        </p:spPr>
        <p:txBody>
          <a:bodyPr/>
          <a:lstStyle/>
          <a:p>
            <a:r>
              <a:rPr lang="en-US" sz="3600" dirty="0" smtClean="0">
                <a:latin typeface="+mj-lt"/>
              </a:rPr>
              <a:t>Upload Home: Submissions in Progress</a:t>
            </a:r>
            <a:endParaRPr lang="en-US" sz="3600" dirty="0">
              <a:latin typeface="+mj-lt"/>
            </a:endParaRPr>
          </a:p>
        </p:txBody>
      </p:sp>
      <p:sp>
        <p:nvSpPr>
          <p:cNvPr id="8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The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“Submissions in Progress”</a:t>
            </a:r>
            <a:r>
              <a:rPr lang="en-US" sz="2200" dirty="0" smtClean="0"/>
              <a:t> tab displays the submissions that have either been started, but not submitted, or submissions that have been set back to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 Process: Contractor”</a:t>
            </a:r>
            <a:r>
              <a:rPr lang="en-US" sz="2200" dirty="0" smtClean="0"/>
              <a:t> by the DCARC Validation Analyst: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</a:t>
            </a:r>
            <a:fld id="{7ADE9C7B-D644-488B-91A0-EA3ABF9285A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066800" y="5486400"/>
            <a:ext cx="2362200" cy="838200"/>
          </a:xfrm>
          <a:prstGeom prst="wedgeRoundRectCallout">
            <a:avLst>
              <a:gd name="adj1" fmla="val -73575"/>
              <a:gd name="adj2" fmla="val -650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Click “Upload” to continue a submission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12072"/>
            <a:ext cx="6245475" cy="3103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0" y="3914774"/>
            <a:ext cx="1219200" cy="2762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52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223" y="0"/>
            <a:ext cx="9232227" cy="208482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  <a:alpha val="51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  <a:alpha val="52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698" name="Title 1"/>
          <p:cNvSpPr>
            <a:spLocks noGrp="1"/>
          </p:cNvSpPr>
          <p:nvPr>
            <p:ph type="ctrTitle"/>
          </p:nvPr>
        </p:nvSpPr>
        <p:spPr>
          <a:xfrm>
            <a:off x="2971800" y="381000"/>
            <a:ext cx="6172200" cy="1012825"/>
          </a:xfrm>
        </p:spPr>
        <p:txBody>
          <a:bodyPr/>
          <a:lstStyle/>
          <a:p>
            <a:pPr eaLnBrk="1" hangingPunct="1"/>
            <a:r>
              <a:rPr lang="en-US" sz="3000" dirty="0" smtClean="0"/>
              <a:t>CSDR-SR Submitter Guide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   </a:t>
            </a:r>
            <a:fld id="{9708D734-5F6E-4B5E-88A8-5D4CADC846D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86540" y="2084825"/>
            <a:ext cx="8229600" cy="44497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The following document provides step-by-step screenshots to illustrate the major actions performed by Submitters in the CSDR-SR system:</a:t>
            </a:r>
          </a:p>
          <a:p>
            <a:pPr lvl="1"/>
            <a:r>
              <a:rPr lang="en-US" sz="2400" dirty="0" smtClean="0">
                <a:hlinkClick r:id="rId2" action="ppaction://hlinksldjump"/>
              </a:rPr>
              <a:t>Obtaining an ECA Certificate</a:t>
            </a:r>
            <a:endParaRPr lang="en-US" sz="2400" dirty="0" smtClean="0"/>
          </a:p>
          <a:p>
            <a:pPr lvl="1"/>
            <a:r>
              <a:rPr lang="en-US" sz="2400" dirty="0" smtClean="0">
                <a:hlinkClick r:id="rId3" action="ppaction://hlinksldjump"/>
              </a:rPr>
              <a:t>Requesting a CADE Portal Account</a:t>
            </a:r>
            <a:endParaRPr lang="en-US" sz="2400" dirty="0" smtClean="0"/>
          </a:p>
          <a:p>
            <a:pPr lvl="1"/>
            <a:r>
              <a:rPr lang="en-US" sz="2400" dirty="0" smtClean="0">
                <a:hlinkClick r:id="rId4" action="ppaction://hlinksldjump"/>
              </a:rPr>
              <a:t>Logging into the Submit-Review Application</a:t>
            </a:r>
            <a:endParaRPr lang="en-US" sz="2400" dirty="0" smtClean="0"/>
          </a:p>
          <a:p>
            <a:pPr lvl="1"/>
            <a:r>
              <a:rPr lang="en-US" sz="2400" dirty="0" smtClean="0">
                <a:hlinkClick r:id="rId5" action="ppaction://hlinksldjump"/>
              </a:rPr>
              <a:t>Requesting Contract Access</a:t>
            </a:r>
            <a:endParaRPr lang="en-US" sz="2400" dirty="0" smtClean="0"/>
          </a:p>
          <a:p>
            <a:pPr lvl="1"/>
            <a:r>
              <a:rPr lang="en-US" sz="2400" dirty="0" smtClean="0">
                <a:hlinkClick r:id="rId6" action="ppaction://hlinksldjump"/>
              </a:rPr>
              <a:t>XML Conversion Instructions</a:t>
            </a:r>
            <a:endParaRPr lang="en-US" sz="2400" dirty="0" smtClean="0"/>
          </a:p>
          <a:p>
            <a:pPr lvl="1"/>
            <a:r>
              <a:rPr lang="en-US" sz="2400" dirty="0" smtClean="0">
                <a:hlinkClick r:id="rId7" action="ppaction://hlinksldjump"/>
              </a:rPr>
              <a:t>Upload Home </a:t>
            </a:r>
            <a:r>
              <a:rPr lang="en-US" sz="2400" dirty="0">
                <a:hlinkClick r:id="rId7" action="ppaction://hlinksldjump"/>
              </a:rPr>
              <a:t>Overview</a:t>
            </a:r>
            <a:endParaRPr lang="en-US" sz="2400" dirty="0"/>
          </a:p>
          <a:p>
            <a:pPr lvl="1"/>
            <a:r>
              <a:rPr lang="en-US" sz="2400" dirty="0" smtClean="0">
                <a:hlinkClick r:id="rId8" action="ppaction://hlinksldjump"/>
              </a:rPr>
              <a:t>Submitting Cost Reports</a:t>
            </a:r>
            <a:endParaRPr lang="en-US" sz="2400" dirty="0" smtClean="0"/>
          </a:p>
          <a:p>
            <a:pPr lvl="1"/>
            <a:r>
              <a:rPr lang="en-US" sz="2400" dirty="0" smtClean="0">
                <a:hlinkClick r:id="rId9" action="ppaction://hlinksldjump"/>
              </a:rPr>
              <a:t>Submitting Software Reports and CWBS Dictionaries</a:t>
            </a:r>
            <a:endParaRPr lang="en-US" sz="2400" dirty="0" smtClean="0"/>
          </a:p>
          <a:p>
            <a:pPr lvl="1"/>
            <a:r>
              <a:rPr lang="en-US" sz="2400" dirty="0" smtClean="0">
                <a:hlinkClick r:id="rId10" action="ppaction://hlinksldjump"/>
              </a:rPr>
              <a:t>Viewing CSDR Plans</a:t>
            </a:r>
            <a:endParaRPr lang="en-US" sz="2400" dirty="0" smtClean="0"/>
          </a:p>
        </p:txBody>
      </p:sp>
      <p:pic>
        <p:nvPicPr>
          <p:cNvPr id="6" name="Picture 2" descr="H:\Private\Other Files\logo_cade_larg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0" y="93553"/>
            <a:ext cx="3657600" cy="172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06244" y="381000"/>
            <a:ext cx="7485356" cy="685800"/>
          </a:xfrm>
        </p:spPr>
        <p:txBody>
          <a:bodyPr/>
          <a:lstStyle/>
          <a:p>
            <a:r>
              <a:rPr lang="en-US" sz="3800" dirty="0" smtClean="0">
                <a:latin typeface="+mj-lt"/>
              </a:rPr>
              <a:t>Upload Home: Rejected Submissions</a:t>
            </a:r>
            <a:endParaRPr lang="en-US" sz="3800" dirty="0">
              <a:latin typeface="+mj-lt"/>
            </a:endParaRPr>
          </a:p>
        </p:txBody>
      </p:sp>
      <p:sp>
        <p:nvSpPr>
          <p:cNvPr id="8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“Rejected Submissions” </a:t>
            </a:r>
            <a:r>
              <a:rPr lang="en-US" sz="2600" dirty="0" smtClean="0"/>
              <a:t>tab displays a record of the submissions that have been formally rejected by the Director of the DCARC: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</a:t>
            </a:r>
            <a:fld id="{7ADE9C7B-D644-488B-91A0-EA3ABF9285A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8229600" cy="3100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97" y="4139697"/>
            <a:ext cx="6760803" cy="3465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01494" y="4114800"/>
            <a:ext cx="1151071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2" b="87149"/>
          <a:stretch/>
        </p:blipFill>
        <p:spPr>
          <a:xfrm>
            <a:off x="685800" y="3048000"/>
            <a:ext cx="82296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792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37" b="35929"/>
          <a:stretch/>
        </p:blipFill>
        <p:spPr>
          <a:xfrm>
            <a:off x="152400" y="1901224"/>
            <a:ext cx="4855151" cy="30182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06244" y="304800"/>
            <a:ext cx="7485356" cy="685800"/>
          </a:xfrm>
        </p:spPr>
        <p:txBody>
          <a:bodyPr/>
          <a:lstStyle/>
          <a:p>
            <a:r>
              <a:rPr lang="en-US" sz="3800" dirty="0" smtClean="0">
                <a:latin typeface="+mj-lt"/>
              </a:rPr>
              <a:t>Upload Home: Submission History </a:t>
            </a:r>
            <a:endParaRPr lang="en-US" sz="3800" dirty="0">
              <a:latin typeface="+mj-lt"/>
            </a:endParaRPr>
          </a:p>
        </p:txBody>
      </p:sp>
      <p:sp>
        <p:nvSpPr>
          <p:cNvPr id="8" name="Content Placeholder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sz="2200" dirty="0" smtClean="0"/>
              <a:t>The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“Submission History” </a:t>
            </a:r>
            <a:r>
              <a:rPr lang="en-US" sz="2200" dirty="0" smtClean="0"/>
              <a:t>tab displays a historical record of all submissions, in all stages, for the history of the Submitter: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</a:t>
            </a:r>
            <a:fld id="{7ADE9C7B-D644-488B-91A0-EA3ABF9285A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35389"/>
          <a:stretch/>
        </p:blipFill>
        <p:spPr>
          <a:xfrm>
            <a:off x="152400" y="2971800"/>
            <a:ext cx="4855152" cy="1947700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"/>
          <a:stretch/>
        </p:blipFill>
        <p:spPr>
          <a:xfrm>
            <a:off x="233533" y="3013367"/>
            <a:ext cx="4774017" cy="282283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4876800" y="2057400"/>
            <a:ext cx="1905000" cy="1104479"/>
          </a:xfrm>
          <a:prstGeom prst="wedgeRoundRectCallout">
            <a:avLst>
              <a:gd name="adj1" fmla="val -122049"/>
              <a:gd name="adj2" fmla="val 12085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Enter Search criteria to locate a specific submission or set of submissions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37" b="35929"/>
          <a:stretch/>
        </p:blipFill>
        <p:spPr>
          <a:xfrm>
            <a:off x="3733800" y="3432996"/>
            <a:ext cx="5333999" cy="30591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6"/>
          <a:stretch/>
        </p:blipFill>
        <p:spPr bwMode="auto">
          <a:xfrm>
            <a:off x="3733800" y="4343400"/>
            <a:ext cx="5334000" cy="214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1779876" y="5334000"/>
            <a:ext cx="1600200" cy="1371600"/>
          </a:xfrm>
          <a:prstGeom prst="wedgeRoundRectCallout">
            <a:avLst>
              <a:gd name="adj1" fmla="val 77298"/>
              <a:gd name="adj2" fmla="val -972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Click on the Submission ID # to see the details of the historical submission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"/>
          <a:stretch/>
        </p:blipFill>
        <p:spPr>
          <a:xfrm>
            <a:off x="3866852" y="4368608"/>
            <a:ext cx="3524547" cy="21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693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XML Conversion Instructions</a:t>
            </a:r>
            <a:endParaRPr lang="en-US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</a:t>
            </a:r>
            <a:fld id="{88BB4729-2946-4776-A07C-575F251AD55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5514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244" y="304800"/>
            <a:ext cx="7485356" cy="685800"/>
          </a:xfrm>
        </p:spPr>
        <p:txBody>
          <a:bodyPr/>
          <a:lstStyle/>
          <a:p>
            <a:r>
              <a:rPr lang="en-US" sz="4600" dirty="0" err="1" smtClean="0">
                <a:latin typeface="+mj-lt"/>
              </a:rPr>
              <a:t>cPet</a:t>
            </a:r>
            <a:r>
              <a:rPr lang="en-US" sz="4600" dirty="0" smtClean="0">
                <a:latin typeface="+mj-lt"/>
              </a:rPr>
              <a:t> Overview</a:t>
            </a:r>
            <a:endParaRPr lang="en-US" sz="4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en-US" sz="2800" dirty="0">
                <a:latin typeface="Arial" charset="0"/>
                <a:cs typeface="Arial" charset="0"/>
              </a:rPr>
              <a:t>Key </a:t>
            </a:r>
            <a:r>
              <a:rPr lang="en-US" sz="2800" dirty="0" err="1">
                <a:latin typeface="Arial" charset="0"/>
                <a:cs typeface="Arial" charset="0"/>
              </a:rPr>
              <a:t>cPet</a:t>
            </a:r>
            <a:r>
              <a:rPr lang="en-US" sz="2800" dirty="0">
                <a:latin typeface="Arial" charset="0"/>
                <a:cs typeface="Arial" charset="0"/>
              </a:rPr>
              <a:t> Functions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sz="2400" dirty="0">
                <a:latin typeface="Arial" charset="0"/>
                <a:cs typeface="Arial" charset="0"/>
              </a:rPr>
              <a:t>Build &amp; Edit CSDR Plans and RDT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sz="2400" dirty="0">
                <a:latin typeface="Arial" charset="0"/>
                <a:cs typeface="Arial" charset="0"/>
              </a:rPr>
              <a:t>Build, Edit, &amp; Pre-validate CCDR Formats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sz="2400" dirty="0" smtClean="0">
                <a:latin typeface="Arial" charset="0"/>
                <a:cs typeface="Arial" charset="0"/>
              </a:rPr>
              <a:t>Import </a:t>
            </a:r>
            <a:r>
              <a:rPr lang="en-US" sz="2400" dirty="0">
                <a:latin typeface="Arial" charset="0"/>
                <a:cs typeface="Arial" charset="0"/>
              </a:rPr>
              <a:t>and </a:t>
            </a:r>
            <a:r>
              <a:rPr lang="en-US" sz="2400" dirty="0" smtClean="0">
                <a:latin typeface="Arial" charset="0"/>
                <a:cs typeface="Arial" charset="0"/>
              </a:rPr>
              <a:t>create </a:t>
            </a:r>
            <a:r>
              <a:rPr lang="en-US" sz="2400" dirty="0">
                <a:latin typeface="Arial" charset="0"/>
                <a:cs typeface="Arial" charset="0"/>
              </a:rPr>
              <a:t>Excel CCDR forms/templates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sz="2400" dirty="0" smtClean="0">
                <a:latin typeface="Arial" charset="0"/>
                <a:cs typeface="Arial" charset="0"/>
              </a:rPr>
              <a:t>Import </a:t>
            </a:r>
            <a:r>
              <a:rPr lang="en-US" sz="2400" dirty="0">
                <a:latin typeface="Arial" charset="0"/>
                <a:cs typeface="Arial" charset="0"/>
              </a:rPr>
              <a:t>CCDR data from Excel “flat file”</a:t>
            </a:r>
          </a:p>
          <a:p>
            <a:pPr>
              <a:lnSpc>
                <a:spcPct val="120000"/>
              </a:lnSpc>
              <a:spcBef>
                <a:spcPts val="100"/>
              </a:spcBef>
            </a:pPr>
            <a:endParaRPr lang="en-US" sz="2800" dirty="0"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en-US" sz="2800" dirty="0" err="1">
                <a:latin typeface="Arial" charset="0"/>
                <a:cs typeface="Arial" charset="0"/>
              </a:rPr>
              <a:t>cPet</a:t>
            </a:r>
            <a:r>
              <a:rPr lang="en-US" sz="2800" dirty="0">
                <a:latin typeface="Arial" charset="0"/>
                <a:cs typeface="Arial" charset="0"/>
              </a:rPr>
              <a:t> native file format is XML!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  </a:t>
            </a:r>
            <a:r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fld id="{7C01A547-B6EC-430A-A2F7-9AE453F2E9D1}" type="slidenum"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167573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244" y="304800"/>
            <a:ext cx="7485356" cy="6858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You’re Already Doing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  </a:t>
            </a:r>
            <a:r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fld id="{7C01A547-B6EC-430A-A2F7-9AE453F2E9D1}" type="slidenum"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/>
        </p:nvSpPr>
        <p:spPr bwMode="auto">
          <a:xfrm>
            <a:off x="272919" y="5855242"/>
            <a:ext cx="8486777" cy="6096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cPet defines XML standard for CCDR data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endParaRPr lang="en-US" sz="24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  <a:spcBef>
                <a:spcPts val="100"/>
              </a:spcBef>
            </a:pPr>
            <a:endParaRPr lang="en-US" sz="24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20" y="1143000"/>
            <a:ext cx="5362575" cy="17994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706" y="2588320"/>
            <a:ext cx="3762375" cy="29596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Curved Right Arrow 7"/>
          <p:cNvSpPr/>
          <p:nvPr/>
        </p:nvSpPr>
        <p:spPr>
          <a:xfrm rot="18388411">
            <a:off x="2686188" y="1968520"/>
            <a:ext cx="1646083" cy="482957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69" y="3276600"/>
            <a:ext cx="4662488" cy="1905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90286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244" y="304800"/>
            <a:ext cx="7485356" cy="685800"/>
          </a:xfrm>
        </p:spPr>
        <p:txBody>
          <a:bodyPr/>
          <a:lstStyle/>
          <a:p>
            <a:r>
              <a:rPr lang="en-US" sz="4800" dirty="0" err="1" smtClean="0">
                <a:latin typeface="+mj-lt"/>
              </a:rPr>
              <a:t>cPet</a:t>
            </a:r>
            <a:r>
              <a:rPr lang="en-US" sz="4800" dirty="0" smtClean="0">
                <a:latin typeface="+mj-lt"/>
              </a:rPr>
              <a:t> Desktop Conversion</a:t>
            </a:r>
            <a:endParaRPr lang="en-US" sz="4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fld id="{7C01A547-B6EC-430A-A2F7-9AE453F2E9D1}" type="slidenum"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pPr>
                <a:defRPr/>
              </a:pPr>
              <a:t>25</a:t>
            </a:fld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5131091" cy="2990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1219200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Import Excel version of the Contract Plan, then the Excel 1921, 1921-1, and 1921-2, or Excel Flat File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3962400"/>
            <a:ext cx="25963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 err="1" smtClean="0"/>
              <a:t>cPet</a:t>
            </a:r>
            <a:r>
              <a:rPr lang="en-US" dirty="0" smtClean="0"/>
              <a:t> automatically creates XML versions of the original Excel files in their source folder directory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5000" y="5344332"/>
            <a:ext cx="4191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rved Right Arrow 9"/>
          <p:cNvSpPr/>
          <p:nvPr/>
        </p:nvSpPr>
        <p:spPr>
          <a:xfrm rot="18388411">
            <a:off x="998425" y="3111521"/>
            <a:ext cx="1646083" cy="482957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5567362" cy="26787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05000" y="5344332"/>
            <a:ext cx="4191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00273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507" y="2807577"/>
            <a:ext cx="3904463" cy="35423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244" y="214269"/>
            <a:ext cx="7485356" cy="685800"/>
          </a:xfrm>
        </p:spPr>
        <p:txBody>
          <a:bodyPr/>
          <a:lstStyle/>
          <a:p>
            <a:r>
              <a:rPr lang="en-US" sz="4800" dirty="0" err="1" smtClean="0">
                <a:latin typeface="+mj-lt"/>
              </a:rPr>
              <a:t>cPet</a:t>
            </a:r>
            <a:r>
              <a:rPr lang="en-US" sz="4800" dirty="0" smtClean="0">
                <a:latin typeface="+mj-lt"/>
              </a:rPr>
              <a:t> Web Conversion</a:t>
            </a:r>
            <a:endParaRPr lang="en-US" sz="4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  </a:t>
            </a:r>
            <a:r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fld id="{7C01A547-B6EC-430A-A2F7-9AE453F2E9D1}" type="slidenum"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1295400"/>
            <a:ext cx="2933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Navigate to cPet Web from the PORTAL HOME page, 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“MY CPET”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“Other cPet Functions”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12954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 smtClean="0">
                <a:solidFill>
                  <a:prstClr val="black"/>
                </a:solidFill>
              </a:rPr>
              <a:t>Browse and select the Excel Contract Plan, 1921, 1921-1, and 1921-2 reports.  Then click 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“Convert”</a:t>
            </a:r>
          </a:p>
          <a:p>
            <a:pPr marL="342900" indent="-342900">
              <a:buFontTx/>
              <a:buAutoNum type="arabicPeriod" startAt="2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65096" y="3810000"/>
            <a:ext cx="1259504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401291" y="6096000"/>
            <a:ext cx="969818" cy="279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981200" y="4267200"/>
            <a:ext cx="1450338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71" b="83672"/>
          <a:stretch/>
        </p:blipFill>
        <p:spPr>
          <a:xfrm>
            <a:off x="3516463" y="2811383"/>
            <a:ext cx="3891507" cy="904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5" y="2807577"/>
            <a:ext cx="1610257" cy="367327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22034" y="3876124"/>
            <a:ext cx="1145004" cy="314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166434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244" y="304800"/>
            <a:ext cx="7485356" cy="685800"/>
          </a:xfrm>
        </p:spPr>
        <p:txBody>
          <a:bodyPr/>
          <a:lstStyle/>
          <a:p>
            <a:r>
              <a:rPr lang="en-US" dirty="0" err="1" smtClean="0">
                <a:latin typeface="+mj-lt"/>
              </a:rPr>
              <a:t>cPet</a:t>
            </a:r>
            <a:r>
              <a:rPr lang="en-US" dirty="0" smtClean="0">
                <a:latin typeface="+mj-lt"/>
              </a:rPr>
              <a:t> Web Conversion, cont.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  </a:t>
            </a:r>
            <a:r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fld id="{7C01A547-B6EC-430A-A2F7-9AE453F2E9D1}" type="slidenum"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494407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 smtClean="0"/>
              <a:t>You will be prompted to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“Open” </a:t>
            </a:r>
            <a:r>
              <a:rPr lang="en-US" dirty="0" smtClean="0"/>
              <a:t>a folder containing the original Excel files, as well as the converted XML files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43" y="1515070"/>
            <a:ext cx="7072313" cy="32590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0" y="4105870"/>
            <a:ext cx="5715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51607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244" y="381000"/>
            <a:ext cx="7485356" cy="6858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Visual Validation Files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  </a:t>
            </a:r>
            <a:r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fld id="{7C01A547-B6EC-430A-A2F7-9AE453F2E9D1}" type="slidenum"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74622"/>
            <a:ext cx="380643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95600"/>
            <a:ext cx="3660022" cy="23554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219200"/>
            <a:ext cx="3753068" cy="2477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14800" y="12192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cPet</a:t>
            </a:r>
            <a:r>
              <a:rPr lang="en-US" dirty="0" smtClean="0"/>
              <a:t> desktop and </a:t>
            </a:r>
            <a:r>
              <a:rPr lang="en-US" dirty="0" err="1" smtClean="0"/>
              <a:t>cPet</a:t>
            </a:r>
            <a:r>
              <a:rPr lang="en-US" dirty="0" smtClean="0"/>
              <a:t> Web create Excel “Visual Validation” files in the source folder containing the original files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22098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Cells highlighted in </a:t>
            </a:r>
            <a:r>
              <a:rPr lang="en-US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 verify that the Excel data was transferred correctly to XML, and the data will be readable in XML format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4038600" y="2286002"/>
            <a:ext cx="2133600" cy="80096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1"/>
          </p:cNvCxnSpPr>
          <p:nvPr/>
        </p:nvCxnSpPr>
        <p:spPr>
          <a:xfrm flipH="1" flipV="1">
            <a:off x="5715000" y="3048000"/>
            <a:ext cx="457200" cy="389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1"/>
          </p:cNvCxnSpPr>
          <p:nvPr/>
        </p:nvCxnSpPr>
        <p:spPr>
          <a:xfrm flipH="1">
            <a:off x="6096000" y="3086963"/>
            <a:ext cx="76200" cy="87543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1000" y="54864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the first 1921-1 and 1921-2 report will have the header information highlighted in </a:t>
            </a:r>
            <a:r>
              <a:rPr lang="en-US" dirty="0" smtClean="0">
                <a:solidFill>
                  <a:srgbClr val="00B050"/>
                </a:solidFill>
              </a:rPr>
              <a:t>GREEN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152400" y="55626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01574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85356" cy="685800"/>
          </a:xfrm>
        </p:spPr>
        <p:txBody>
          <a:bodyPr/>
          <a:lstStyle/>
          <a:p>
            <a:r>
              <a:rPr lang="en-US" sz="4800" dirty="0" smtClean="0">
                <a:latin typeface="+mj-lt"/>
              </a:rPr>
              <a:t>Troubleshooting</a:t>
            </a:r>
            <a:endParaRPr lang="en-US" sz="4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  </a:t>
            </a:r>
            <a:r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fld id="{7C01A547-B6EC-430A-A2F7-9AE453F2E9D1}" type="slidenum"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75" y="1981200"/>
            <a:ext cx="6518249" cy="19754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18246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 “Visual Validation” files contain cells that are not highlighted in </a:t>
            </a:r>
            <a:r>
              <a:rPr lang="en-US" dirty="0" smtClean="0">
                <a:solidFill>
                  <a:srgbClr val="92D050"/>
                </a:solidFill>
              </a:rPr>
              <a:t>GREEN</a:t>
            </a:r>
            <a:r>
              <a:rPr lang="en-US" dirty="0" smtClean="0"/>
              <a:t>, the files can be corrected within </a:t>
            </a:r>
            <a:r>
              <a:rPr lang="en-US" dirty="0" err="1" smtClean="0"/>
              <a:t>cPet</a:t>
            </a:r>
            <a:r>
              <a:rPr lang="en-US" dirty="0" smtClean="0"/>
              <a:t> Desktop: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644401" y="2435546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057400" y="2664146"/>
            <a:ext cx="701302" cy="1447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37150"/>
            <a:ext cx="2389997" cy="220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46398"/>
            <a:ext cx="3962400" cy="219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2819400" y="2435546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8200" y="3998596"/>
            <a:ext cx="3164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Edit and Save Header Information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105400" y="3998596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Edit and Save Cost Data</a:t>
            </a:r>
            <a:endParaRPr lang="en-US" sz="1400" dirty="0"/>
          </a:p>
        </p:txBody>
      </p:sp>
      <p:cxnSp>
        <p:nvCxnSpPr>
          <p:cNvPr id="17" name="Straight Arrow Connector 16"/>
          <p:cNvCxnSpPr>
            <a:stCxn id="15" idx="5"/>
          </p:cNvCxnSpPr>
          <p:nvPr/>
        </p:nvCxnSpPr>
        <p:spPr>
          <a:xfrm>
            <a:off x="3014522" y="2630668"/>
            <a:ext cx="2852878" cy="148127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98253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Obtaining an ECA Certificate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</a:t>
            </a:r>
            <a:fld id="{88BB4729-2946-4776-A07C-575F251AD55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4892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79610" y="1425575"/>
            <a:ext cx="6172200" cy="1012825"/>
          </a:xfrm>
        </p:spPr>
        <p:txBody>
          <a:bodyPr/>
          <a:lstStyle/>
          <a:p>
            <a:r>
              <a:rPr lang="en-US" sz="4800" dirty="0" smtClean="0">
                <a:latin typeface="+mj-lt"/>
              </a:rPr>
              <a:t>Submitting Cost Reports</a:t>
            </a:r>
            <a:endParaRPr lang="en-US" sz="48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</a:t>
            </a:r>
            <a:fld id="{88BB4729-2946-4776-A07C-575F251AD55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707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27" y="2276092"/>
            <a:ext cx="7789102" cy="34243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244" y="304800"/>
            <a:ext cx="7485356" cy="6858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Step 1: Select Submission Event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</a:t>
            </a:r>
            <a:fld id="{88BB4729-2946-4776-A07C-575F251AD55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57200" y="5410200"/>
            <a:ext cx="404091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7337" y="1066800"/>
            <a:ext cx="8686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+mn-lt"/>
              </a:rPr>
              <a:t>Access the CSDR Submit-Review Application via the CADE Portal Home Page, then navigate to Upload </a:t>
            </a:r>
            <a:r>
              <a:rPr lang="en-US" sz="2000" dirty="0" smtClean="0">
                <a:latin typeface="+mn-lt"/>
              </a:rPr>
              <a:t>Home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latin typeface="+mn-lt"/>
              </a:rPr>
              <a:t>Identify </a:t>
            </a:r>
            <a:r>
              <a:rPr lang="en-US" sz="2000" dirty="0">
                <a:latin typeface="+mn-lt"/>
              </a:rPr>
              <a:t>the Submission Event and click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“Upload” </a:t>
            </a:r>
            <a:r>
              <a:rPr lang="en-US" sz="2000" dirty="0">
                <a:latin typeface="+mn-lt"/>
              </a:rPr>
              <a:t>to begin the </a:t>
            </a:r>
            <a:r>
              <a:rPr lang="en-US" sz="2000" dirty="0" smtClean="0">
                <a:latin typeface="+mn-lt"/>
              </a:rPr>
              <a:t>submission</a:t>
            </a:r>
            <a:endParaRPr lang="en-US" sz="2000" dirty="0">
              <a:latin typeface="+mn-lt"/>
            </a:endParaRPr>
          </a:p>
          <a:p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475764" y="5410200"/>
            <a:ext cx="2514600" cy="838200"/>
          </a:xfrm>
          <a:prstGeom prst="wedgeRoundRectCallout">
            <a:avLst>
              <a:gd name="adj1" fmla="val -74361"/>
              <a:gd name="adj2" fmla="val -2383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Select “Upload” to begin the submission process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71" y="3239707"/>
            <a:ext cx="4692318" cy="221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" t="8004" r="4445" b="88185"/>
          <a:stretch/>
        </p:blipFill>
        <p:spPr>
          <a:xfrm>
            <a:off x="486727" y="2540000"/>
            <a:ext cx="7789101" cy="190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000658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371600"/>
            <a:ext cx="5791201" cy="4967022"/>
          </a:xfrm>
          <a:prstGeom prst="rect">
            <a:avLst/>
          </a:prstGeom>
          <a:ln>
            <a:solidFill>
              <a:srgbClr val="21212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96487"/>
          <a:stretch/>
        </p:blipFill>
        <p:spPr>
          <a:xfrm>
            <a:off x="685799" y="1373871"/>
            <a:ext cx="5791201" cy="21431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2: Enter As Of Date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598920" y="1981200"/>
            <a:ext cx="2362200" cy="2620963"/>
          </a:xfrm>
        </p:spPr>
        <p:txBody>
          <a:bodyPr/>
          <a:lstStyle/>
          <a:p>
            <a:r>
              <a:rPr lang="en-US" sz="1800" dirty="0" smtClean="0"/>
              <a:t>The Submitter will enter the report ‘As of Date’ from all CSDR reports</a:t>
            </a:r>
          </a:p>
          <a:p>
            <a:r>
              <a:rPr lang="en-US" sz="1800" dirty="0" smtClean="0"/>
              <a:t>Once the POC Information has been verified, select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“Next” </a:t>
            </a:r>
            <a:r>
              <a:rPr lang="en-US" sz="1800" dirty="0" smtClean="0"/>
              <a:t>to continue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fld id="{7C01A547-B6EC-430A-A2F7-9AE453F2E9D1}" type="slidenum"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pPr>
                <a:defRPr/>
              </a:pPr>
              <a:t>32</a:t>
            </a:fld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209800" y="3962400"/>
            <a:ext cx="1917158" cy="838200"/>
          </a:xfrm>
          <a:prstGeom prst="wedgeRoundRectCallout">
            <a:avLst>
              <a:gd name="adj1" fmla="val 1656"/>
              <a:gd name="adj2" fmla="val 726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Submitter enters the ‘As of Date’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600200" y="2133600"/>
            <a:ext cx="1905000" cy="609600"/>
          </a:xfrm>
          <a:prstGeom prst="wedgeRoundRectCallout">
            <a:avLst>
              <a:gd name="adj1" fmla="val -81375"/>
              <a:gd name="adj2" fmla="val 1125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Select “Next” to continue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548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79" y="2362200"/>
            <a:ext cx="8469243" cy="33533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444" y="381000"/>
            <a:ext cx="7485356" cy="685800"/>
          </a:xfrm>
        </p:spPr>
        <p:txBody>
          <a:bodyPr/>
          <a:lstStyle/>
          <a:p>
            <a:r>
              <a:rPr lang="en-US" sz="3500" dirty="0" smtClean="0"/>
              <a:t>Step 3: Browse, Select, Upload Files</a:t>
            </a:r>
            <a:endParaRPr lang="en-US" sz="35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To upload the Excel and XML cost report files, select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“Browse” </a:t>
            </a:r>
            <a:r>
              <a:rPr lang="en-US" sz="2000" dirty="0" smtClean="0"/>
              <a:t>to locate the report, select the correct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“File Type”</a:t>
            </a:r>
            <a:r>
              <a:rPr lang="en-US" sz="2000" dirty="0" smtClean="0"/>
              <a:t>,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/>
              <a:t>and click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“Upload”</a:t>
            </a:r>
          </a:p>
          <a:p>
            <a:r>
              <a:rPr lang="en-US" sz="2000" dirty="0" smtClean="0"/>
              <a:t>Click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“Next” </a:t>
            </a:r>
            <a:r>
              <a:rPr lang="en-US" sz="2000" dirty="0" smtClean="0"/>
              <a:t>to continue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fld id="{7C01A547-B6EC-430A-A2F7-9AE453F2E9D1}" type="slidenum"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pPr>
                <a:defRPr/>
              </a:pPr>
              <a:t>33</a:t>
            </a:fld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457162" y="3916680"/>
            <a:ext cx="1454727" cy="838200"/>
          </a:xfrm>
          <a:prstGeom prst="wedgeRoundRectCallout">
            <a:avLst>
              <a:gd name="adj1" fmla="val -22643"/>
              <a:gd name="adj2" fmla="val 9765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Select “Browse” to locate files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971800" y="3886200"/>
            <a:ext cx="1600200" cy="838200"/>
          </a:xfrm>
          <a:prstGeom prst="wedgeRoundRectCallout">
            <a:avLst>
              <a:gd name="adj1" fmla="val -37210"/>
              <a:gd name="adj2" fmla="val 10398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Identify and tag the “File Type”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858000" y="3954780"/>
            <a:ext cx="1600200" cy="838200"/>
          </a:xfrm>
          <a:prstGeom prst="wedgeRoundRectCallout">
            <a:avLst>
              <a:gd name="adj1" fmla="val -48832"/>
              <a:gd name="adj2" fmla="val 9289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Select “Upload” to add the file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47696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905000"/>
            <a:ext cx="6969956" cy="45301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3400" y="1143001"/>
            <a:ext cx="853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Now all sets of 1921 data will be required to be validated against the approved CSDR Plan prior to finalizing the submission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343400" y="4953000"/>
            <a:ext cx="1933575" cy="1371600"/>
          </a:xfrm>
          <a:prstGeom prst="wedgeRoundRectCallout">
            <a:avLst>
              <a:gd name="adj1" fmla="val -96772"/>
              <a:gd name="adj2" fmla="val 1763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Notice multiple variants of data can be uploaded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381000" y="1143000"/>
            <a:ext cx="381000" cy="381000"/>
          </a:xfrm>
          <a:prstGeom prst="star5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7485356" cy="685800"/>
          </a:xfrm>
        </p:spPr>
        <p:txBody>
          <a:bodyPr/>
          <a:lstStyle/>
          <a:p>
            <a:r>
              <a:rPr lang="en-US" sz="4000" dirty="0" smtClean="0">
                <a:latin typeface="+mj-lt"/>
              </a:rPr>
              <a:t>Step 3: Browse, Select, Upload Files</a:t>
            </a:r>
            <a:endParaRPr lang="en-US" sz="4000" dirty="0">
              <a:latin typeface="+mj-l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567948"/>
            <a:ext cx="761897" cy="2889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34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92"/>
          <a:stretch/>
        </p:blipFill>
        <p:spPr>
          <a:xfrm>
            <a:off x="990600" y="1905000"/>
            <a:ext cx="6969956" cy="381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5764637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827376"/>
            <a:ext cx="5078084" cy="38379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244" y="304800"/>
            <a:ext cx="7485356" cy="685800"/>
          </a:xfrm>
        </p:spPr>
        <p:txBody>
          <a:bodyPr/>
          <a:lstStyle/>
          <a:p>
            <a:r>
              <a:rPr lang="en-US" sz="4000" dirty="0" smtClean="0">
                <a:latin typeface="+mj-lt"/>
              </a:rPr>
              <a:t>Step 4: Name Data Set &amp; Validate</a:t>
            </a:r>
            <a:endParaRPr lang="en-US" sz="40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fld id="{7C01A547-B6EC-430A-A2F7-9AE453F2E9D1}" type="slidenum"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pPr>
                <a:defRPr/>
              </a:pPr>
              <a:t>35</a:t>
            </a:fld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106472"/>
            <a:ext cx="9144000" cy="2025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600" dirty="0">
                <a:latin typeface="+mn-lt"/>
              </a:rPr>
              <a:t>Submitters must </a:t>
            </a:r>
            <a:r>
              <a:rPr lang="en-US" sz="1600" dirty="0" smtClean="0">
                <a:latin typeface="+mn-lt"/>
              </a:rPr>
              <a:t>validate and generate </a:t>
            </a:r>
            <a:r>
              <a:rPr lang="en-US" sz="1600" dirty="0">
                <a:latin typeface="+mn-lt"/>
              </a:rPr>
              <a:t>CCDR Data Report prior to submitting reports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600" dirty="0">
                <a:latin typeface="+mn-lt"/>
              </a:rPr>
              <a:t>If the submission event requires multiple sets of 1921, </a:t>
            </a:r>
            <a:r>
              <a:rPr lang="en-US" sz="1600" dirty="0" smtClean="0">
                <a:latin typeface="+mn-lt"/>
              </a:rPr>
              <a:t>1921-1/5, </a:t>
            </a:r>
            <a:r>
              <a:rPr lang="en-US" sz="1600" dirty="0">
                <a:latin typeface="+mn-lt"/>
              </a:rPr>
              <a:t>and 1921-2 reports, a CCDR Report must be </a:t>
            </a:r>
            <a:r>
              <a:rPr lang="en-US" sz="1600" dirty="0" smtClean="0">
                <a:latin typeface="+mn-lt"/>
              </a:rPr>
              <a:t>validated and generated </a:t>
            </a:r>
            <a:r>
              <a:rPr lang="en-US" sz="1600" dirty="0">
                <a:latin typeface="+mn-lt"/>
              </a:rPr>
              <a:t>for each data set.  For example, the report names could be: “Variant 1” and “Variant 2</a:t>
            </a:r>
            <a:r>
              <a:rPr lang="en-US" sz="1600" dirty="0" smtClean="0">
                <a:latin typeface="+mn-lt"/>
              </a:rPr>
              <a:t>”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600" dirty="0"/>
              <a:t>Submitters are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1600" dirty="0"/>
              <a:t> required to validate CWBS Dictionaries or Software Reports (SRDRs</a:t>
            </a:r>
            <a:r>
              <a:rPr lang="en-US" sz="1600" dirty="0" smtClean="0"/>
              <a:t>). When uploading these files, </a:t>
            </a:r>
            <a:r>
              <a:rPr lang="en-US" sz="1600" dirty="0"/>
              <a:t>Click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“Next” </a:t>
            </a:r>
            <a:r>
              <a:rPr lang="en-US" sz="1600" dirty="0"/>
              <a:t>to </a:t>
            </a:r>
            <a:r>
              <a:rPr lang="en-US" sz="1600" dirty="0" smtClean="0"/>
              <a:t>continue</a:t>
            </a:r>
            <a:endParaRPr lang="en-US" sz="1600" dirty="0"/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1600" dirty="0">
              <a:latin typeface="+mn-lt"/>
            </a:endParaRPr>
          </a:p>
        </p:txBody>
      </p:sp>
      <p:sp>
        <p:nvSpPr>
          <p:cNvPr id="28" name="5-Point Star 27"/>
          <p:cNvSpPr/>
          <p:nvPr/>
        </p:nvSpPr>
        <p:spPr>
          <a:xfrm>
            <a:off x="0" y="1066800"/>
            <a:ext cx="381000" cy="381000"/>
          </a:xfrm>
          <a:prstGeom prst="star5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381000" y="4038600"/>
            <a:ext cx="1828800" cy="1081548"/>
          </a:xfrm>
          <a:prstGeom prst="wedgeRoundRectCallout">
            <a:avLst>
              <a:gd name="adj1" fmla="val 55706"/>
              <a:gd name="adj2" fmla="val 12785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Submitter </a:t>
            </a:r>
            <a:r>
              <a:rPr lang="en-US" sz="1400" dirty="0" smtClean="0">
                <a:solidFill>
                  <a:srgbClr val="FF0000"/>
                </a:solidFill>
              </a:rPr>
              <a:t>enters </a:t>
            </a:r>
            <a:r>
              <a:rPr lang="en-US" sz="1400" dirty="0">
                <a:solidFill>
                  <a:srgbClr val="FF0000"/>
                </a:solidFill>
              </a:rPr>
              <a:t>the name of the submission for “Name Data Set”, then clicks “Validate”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5638800"/>
            <a:ext cx="4953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7353716" y="3582670"/>
            <a:ext cx="1644261" cy="1243236"/>
          </a:xfrm>
          <a:prstGeom prst="wedgeRoundRectCallout">
            <a:avLst>
              <a:gd name="adj1" fmla="val -69247"/>
              <a:gd name="adj2" fmla="val 10972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Submitter ensures that the correct files are listed in the drop-down </a:t>
            </a:r>
            <a:r>
              <a:rPr lang="en-US" sz="1400" dirty="0" smtClean="0">
                <a:solidFill>
                  <a:srgbClr val="FF0000"/>
                </a:solidFill>
              </a:rPr>
              <a:t>menus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92"/>
          <a:stretch/>
        </p:blipFill>
        <p:spPr>
          <a:xfrm>
            <a:off x="2209800" y="2822443"/>
            <a:ext cx="5078084" cy="28341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6983890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Step 4: Name Data Set &amp; Validate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528" y="1143000"/>
            <a:ext cx="6155872" cy="3044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3513867"/>
            <a:ext cx="5453743" cy="3080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4384"/>
            <a:ext cx="2462213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962400" y="1492235"/>
            <a:ext cx="2362200" cy="988984"/>
          </a:xfrm>
          <a:prstGeom prst="wedgeRoundRectCallout">
            <a:avLst>
              <a:gd name="adj1" fmla="val 57561"/>
              <a:gd name="adj2" fmla="val 11364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ALL files must be associated with a data report and have no major errors in order to proceed to Step 5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567948"/>
            <a:ext cx="761897" cy="2889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36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" b="89992"/>
          <a:stretch/>
        </p:blipFill>
        <p:spPr>
          <a:xfrm>
            <a:off x="2767011" y="1143000"/>
            <a:ext cx="6148389" cy="31491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4937923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28" y="2209800"/>
            <a:ext cx="7704272" cy="4336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244" y="304800"/>
            <a:ext cx="7485356" cy="6858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Step 5: Review Major Errors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</a:t>
            </a:r>
            <a:fld id="{7378417D-57C1-436B-A427-D951339717A9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143000"/>
            <a:ext cx="8420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The </a:t>
            </a:r>
            <a:r>
              <a:rPr lang="en-US" sz="2200" dirty="0" err="1" smtClean="0">
                <a:latin typeface="+mn-lt"/>
              </a:rPr>
              <a:t>cPet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>
                <a:latin typeface="+mn-lt"/>
              </a:rPr>
              <a:t>Validation Error Report </a:t>
            </a:r>
            <a:r>
              <a:rPr lang="en-US" sz="2200" dirty="0" smtClean="0">
                <a:latin typeface="+mn-lt"/>
              </a:rPr>
              <a:t>is displayed </a:t>
            </a:r>
            <a:r>
              <a:rPr lang="en-US" sz="2200" dirty="0">
                <a:latin typeface="+mn-lt"/>
              </a:rPr>
              <a:t>on the Validation </a:t>
            </a:r>
            <a:r>
              <a:rPr lang="en-US" sz="2200" dirty="0" smtClean="0">
                <a:latin typeface="+mn-lt"/>
              </a:rPr>
              <a:t>screen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>
                <a:latin typeface="+mn-lt"/>
              </a:rPr>
              <a:t>identified Major errors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MUST</a:t>
            </a:r>
            <a:r>
              <a:rPr lang="en-US" sz="2200" dirty="0">
                <a:latin typeface="+mn-lt"/>
              </a:rPr>
              <a:t> be corrected in order to proceed to the next step in the upload </a:t>
            </a:r>
            <a:r>
              <a:rPr lang="en-US" sz="2200" dirty="0" smtClean="0">
                <a:latin typeface="+mn-lt"/>
              </a:rPr>
              <a:t>process</a:t>
            </a:r>
            <a:endParaRPr lang="en-US" sz="22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886200" y="2514600"/>
            <a:ext cx="2057400" cy="838200"/>
          </a:xfrm>
          <a:prstGeom prst="wedgeRoundRectCallout">
            <a:avLst>
              <a:gd name="adj1" fmla="val -44406"/>
              <a:gd name="adj2" fmla="val 12686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The DCARC POC’s are listed </a:t>
            </a:r>
            <a:r>
              <a:rPr lang="en-US" sz="1400" dirty="0" smtClean="0">
                <a:solidFill>
                  <a:srgbClr val="FF0000"/>
                </a:solidFill>
              </a:rPr>
              <a:t>for </a:t>
            </a:r>
            <a:r>
              <a:rPr lang="en-US" sz="1400" dirty="0">
                <a:solidFill>
                  <a:srgbClr val="FF0000"/>
                </a:solidFill>
              </a:rPr>
              <a:t>you to contact with </a:t>
            </a:r>
            <a:r>
              <a:rPr lang="en-US" sz="1400" dirty="0" smtClean="0">
                <a:solidFill>
                  <a:srgbClr val="FF0000"/>
                </a:solidFill>
              </a:rPr>
              <a:t>questions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934200" y="3657600"/>
            <a:ext cx="2057400" cy="1143000"/>
          </a:xfrm>
          <a:prstGeom prst="wedgeRoundRectCallout">
            <a:avLst>
              <a:gd name="adj1" fmla="val -127209"/>
              <a:gd name="adj2" fmla="val 775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Submitters </a:t>
            </a:r>
            <a:r>
              <a:rPr lang="en-US" sz="1400" dirty="0" smtClean="0">
                <a:solidFill>
                  <a:srgbClr val="FF0000"/>
                </a:solidFill>
              </a:rPr>
              <a:t>have </a:t>
            </a:r>
            <a:r>
              <a:rPr lang="en-US" sz="1400" dirty="0">
                <a:solidFill>
                  <a:srgbClr val="FF0000"/>
                </a:solidFill>
              </a:rPr>
              <a:t>the option to Export the Error Report to Excel, or Email Validation </a:t>
            </a:r>
            <a:r>
              <a:rPr lang="en-US" sz="1400" dirty="0" smtClean="0">
                <a:solidFill>
                  <a:srgbClr val="FF0000"/>
                </a:solidFill>
              </a:rPr>
              <a:t>Error Report </a:t>
            </a:r>
            <a:r>
              <a:rPr lang="en-US" sz="1400" dirty="0">
                <a:solidFill>
                  <a:srgbClr val="FF0000"/>
                </a:solidFill>
              </a:rPr>
              <a:t>to another </a:t>
            </a:r>
            <a:r>
              <a:rPr lang="en-US" sz="1400" dirty="0" smtClean="0">
                <a:solidFill>
                  <a:srgbClr val="FF0000"/>
                </a:solidFill>
              </a:rPr>
              <a:t>user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797218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7485356" cy="6858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Step 6: Review Minor Errors 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</a:t>
            </a:r>
            <a:fld id="{7378417D-57C1-436B-A427-D951339717A9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2192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The </a:t>
            </a:r>
            <a:r>
              <a:rPr lang="en-US" sz="2400" dirty="0" err="1">
                <a:latin typeface="+mn-lt"/>
              </a:rPr>
              <a:t>cPet</a:t>
            </a:r>
            <a:r>
              <a:rPr lang="en-US" sz="2400" dirty="0">
                <a:latin typeface="+mn-lt"/>
              </a:rPr>
              <a:t> Validation Error Report </a:t>
            </a:r>
            <a:r>
              <a:rPr lang="en-US" sz="2400" dirty="0" smtClean="0">
                <a:latin typeface="+mn-lt"/>
              </a:rPr>
              <a:t>also displays </a:t>
            </a:r>
            <a:r>
              <a:rPr lang="en-US" sz="2400" dirty="0">
                <a:latin typeface="+mn-lt"/>
              </a:rPr>
              <a:t>Minor errors, or errors that require additional comments in the Remarks </a:t>
            </a:r>
            <a:r>
              <a:rPr lang="en-US" sz="2400" dirty="0" smtClean="0">
                <a:latin typeface="+mn-lt"/>
              </a:rPr>
              <a:t>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Minor Errors displayed on the Validation tab will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NOT </a:t>
            </a:r>
            <a:r>
              <a:rPr lang="en-US" sz="2400" dirty="0" smtClean="0">
                <a:latin typeface="+mn-lt"/>
              </a:rPr>
              <a:t>prevent the submission from being submitted</a:t>
            </a:r>
            <a:endParaRPr lang="en-US" sz="2400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01862"/>
            <a:ext cx="7454884" cy="39929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955956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643" y="1521531"/>
            <a:ext cx="6412850" cy="34314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Step 7: Review Data Reports</a:t>
            </a:r>
            <a:endParaRPr lang="en-US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20914"/>
            <a:ext cx="8991600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+mn-lt"/>
              </a:rPr>
              <a:t>The Submitter should review the cost data under </a:t>
            </a:r>
            <a: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“View Reports” </a:t>
            </a:r>
            <a:r>
              <a:rPr lang="en-US" sz="1900" dirty="0">
                <a:latin typeface="+mn-lt"/>
              </a:rPr>
              <a:t>to check for missing or incorrect </a:t>
            </a:r>
            <a:r>
              <a:rPr lang="en-US" sz="1900" dirty="0" smtClean="0">
                <a:latin typeface="+mn-lt"/>
              </a:rPr>
              <a:t>data</a:t>
            </a:r>
            <a:endParaRPr lang="en-US" sz="1900" dirty="0">
              <a:latin typeface="+mn-lt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7239000" y="3531201"/>
            <a:ext cx="1647825" cy="956189"/>
          </a:xfrm>
          <a:prstGeom prst="wedgeRoundRectCallout">
            <a:avLst>
              <a:gd name="adj1" fmla="val -48250"/>
              <a:gd name="adj2" fmla="val -14191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Click to view the Data Reports for the 1921, 1921-1/5, 1921-2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017" y="1981200"/>
            <a:ext cx="4489183" cy="39222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37" y="3082397"/>
            <a:ext cx="5185363" cy="30898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63136"/>
            <a:ext cx="4763188" cy="2618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382000" y="6567948"/>
            <a:ext cx="761897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Calibri" pitchFamily="34" charset="0"/>
              </a:rPr>
              <a:t>  </a:t>
            </a:r>
            <a:r>
              <a:rPr lang="en-US" altLang="en-US" sz="1800" dirty="0" smtClean="0"/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52967884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444" y="304800"/>
            <a:ext cx="7485356" cy="6858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Obtaining an ECA Certificate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983163"/>
          </a:xfrm>
        </p:spPr>
        <p:txBody>
          <a:bodyPr/>
          <a:lstStyle/>
          <a:p>
            <a:r>
              <a:rPr lang="en-US" sz="2400" dirty="0" smtClean="0"/>
              <a:t>Before you will be able to request access to the CADE Portal you will first need to have a valid CAC or ECA Certificate</a:t>
            </a:r>
          </a:p>
          <a:p>
            <a:r>
              <a:rPr lang="en-US" sz="2400" dirty="0" smtClean="0"/>
              <a:t>The type of ECA certificate required is a Medium Token Assurance Identity Certificate</a:t>
            </a:r>
          </a:p>
          <a:p>
            <a:r>
              <a:rPr lang="en-US" sz="2400" dirty="0" smtClean="0"/>
              <a:t>To locate approved certificate vendors please visit the ECA PKI Program Website at: </a:t>
            </a: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iase.disa.mil/pki/eca/Pages/index.aspx</a:t>
            </a:r>
            <a:endParaRPr lang="en-US" sz="2400" dirty="0" smtClean="0"/>
          </a:p>
          <a:p>
            <a:r>
              <a:rPr lang="en-US" sz="2400" dirty="0" smtClean="0"/>
              <a:t>The following companies have approved company-wide ECA certificates (users should contact their IT departments  for more information): Boeing, Lockheed Martin Corporation, Booz Allen Hamilton, Northrop Grumman, and Raytheon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</a:t>
            </a:r>
            <a:fld id="{7378417D-57C1-436B-A427-D951339717A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1" y="1185823"/>
            <a:ext cx="8534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The </a:t>
            </a:r>
            <a:r>
              <a:rPr lang="en-US" sz="2400" b="1" dirty="0" smtClean="0">
                <a:latin typeface="+mn-lt"/>
              </a:rPr>
              <a:t>Formatted File Export </a:t>
            </a:r>
            <a:r>
              <a:rPr lang="en-US" sz="2400" dirty="0" smtClean="0">
                <a:latin typeface="+mn-lt"/>
              </a:rPr>
              <a:t>allows you to download the XML data in the human-readable Excel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n-lt"/>
              </a:rPr>
              <a:t>ALL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1921,-1,-2 </a:t>
            </a:r>
            <a:r>
              <a:rPr lang="en-US" sz="2400" dirty="0" smtClean="0">
                <a:latin typeface="+mn-lt"/>
              </a:rPr>
              <a:t>files are </a:t>
            </a:r>
            <a:r>
              <a:rPr lang="en-US" sz="2400" b="1" dirty="0" smtClean="0">
                <a:latin typeface="+mn-lt"/>
              </a:rPr>
              <a:t>REQUIRED</a:t>
            </a:r>
            <a:r>
              <a:rPr lang="en-US" sz="2400" dirty="0" smtClean="0">
                <a:latin typeface="+mn-lt"/>
              </a:rPr>
              <a:t> to be submitted in the XML format solely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06244" y="381000"/>
            <a:ext cx="7485356" cy="6858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Step 7: Review Data Reports</a:t>
            </a:r>
            <a:endParaRPr lang="en-US" dirty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7219950" cy="25355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805" y="4298135"/>
            <a:ext cx="6614095" cy="2285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04800" y="3706155"/>
            <a:ext cx="914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14400" y="4191001"/>
            <a:ext cx="1371600" cy="5333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567948"/>
            <a:ext cx="761897" cy="2889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40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173776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009" y="2982878"/>
            <a:ext cx="7278822" cy="329215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244" y="381000"/>
            <a:ext cx="7485356" cy="685800"/>
          </a:xfrm>
        </p:spPr>
        <p:txBody>
          <a:bodyPr/>
          <a:lstStyle/>
          <a:p>
            <a:r>
              <a:rPr lang="en-US" sz="3200" dirty="0" smtClean="0"/>
              <a:t>Step 8: Proceed with No Major Errors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</a:t>
            </a:r>
            <a:fld id="{88BB4729-2946-4776-A07C-575F251AD551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066800"/>
            <a:ext cx="8610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Steps 1 – 7 should be repeated until there are no Major errors identified and the Validation Error Report allows you to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“Proceed” </a:t>
            </a:r>
            <a:r>
              <a:rPr lang="en-US" sz="2200" dirty="0">
                <a:latin typeface="+mn-lt"/>
              </a:rPr>
              <a:t>to the next step, and click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“Next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” </a:t>
            </a:r>
            <a:r>
              <a:rPr lang="en-US" sz="2200" dirty="0" smtClean="0">
                <a:latin typeface="+mn-lt"/>
              </a:rPr>
              <a:t>located at the top of the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If </a:t>
            </a:r>
            <a:r>
              <a:rPr lang="en-US" sz="2200" dirty="0">
                <a:latin typeface="+mn-lt"/>
              </a:rPr>
              <a:t>you leave the Submit-Review application, the started submission will be found </a:t>
            </a:r>
            <a:r>
              <a:rPr lang="en-US" sz="2200" dirty="0" smtClean="0">
                <a:latin typeface="+mn-lt"/>
              </a:rPr>
              <a:t>under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“Submissions in Progress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”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2985" y="3431960"/>
            <a:ext cx="1626809" cy="776658"/>
          </a:xfrm>
          <a:prstGeom prst="wedgeRoundRectCallout">
            <a:avLst>
              <a:gd name="adj1" fmla="val 91090"/>
              <a:gd name="adj2" fmla="val 5936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Click “Next” to proceed to the “Review &amp; Submit” tab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166852"/>
            <a:ext cx="5027059" cy="131014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92"/>
          <a:stretch/>
        </p:blipFill>
        <p:spPr>
          <a:xfrm>
            <a:off x="1703009" y="2982878"/>
            <a:ext cx="7278822" cy="381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87475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244" y="304800"/>
            <a:ext cx="7485356" cy="6858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Step 9: Review and Submit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  </a:t>
            </a:r>
            <a:r>
              <a:rPr lang="en-US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fld id="{7C01A547-B6EC-430A-A2F7-9AE453F2E9D1}" type="slidenum"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pPr>
                <a:defRPr/>
              </a:pPr>
              <a:t>42</a:t>
            </a:fld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1069467"/>
            <a:ext cx="2862730" cy="639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600" dirty="0"/>
              <a:t>Once the 1921, </a:t>
            </a:r>
            <a:r>
              <a:rPr lang="en-US" sz="1600" dirty="0" smtClean="0"/>
              <a:t>1921-1/5, </a:t>
            </a:r>
            <a:r>
              <a:rPr lang="en-US" sz="1600" dirty="0"/>
              <a:t>and 1921-2 reports have been </a:t>
            </a:r>
            <a:r>
              <a:rPr lang="en-US" sz="1600" dirty="0" smtClean="0"/>
              <a:t>validated with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MAJOR ERRORS</a:t>
            </a:r>
            <a:r>
              <a:rPr lang="en-US" sz="1600" dirty="0" smtClean="0"/>
              <a:t>, </a:t>
            </a:r>
            <a:r>
              <a:rPr lang="en-US" sz="1600" dirty="0"/>
              <a:t>the CCDR Data Report has been generated, and the Submitter has reviewed their Data Report, </a:t>
            </a:r>
            <a:r>
              <a:rPr lang="en-US" sz="1600" dirty="0" smtClean="0"/>
              <a:t>click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“Submit” </a:t>
            </a:r>
            <a:r>
              <a:rPr lang="en-US" sz="1600" dirty="0"/>
              <a:t>to finalize the </a:t>
            </a:r>
            <a:r>
              <a:rPr lang="en-US" sz="1600" dirty="0" smtClean="0"/>
              <a:t>submission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600" dirty="0" smtClean="0"/>
              <a:t>CWBS Dictionaries and SRDR reports do not have to be validated; therefore, can move from the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“upload files” </a:t>
            </a:r>
            <a:r>
              <a:rPr lang="en-US" sz="1600" dirty="0" smtClean="0"/>
              <a:t>tab to the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“Review &amp; Submit” </a:t>
            </a:r>
            <a:r>
              <a:rPr lang="en-US" sz="1600" dirty="0" smtClean="0"/>
              <a:t>tab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Submitter will receive an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automatic email</a:t>
            </a:r>
            <a:r>
              <a:rPr lang="en-US" sz="1600" dirty="0"/>
              <a:t>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confirmation </a:t>
            </a:r>
            <a:r>
              <a:rPr lang="en-US" sz="1600" dirty="0" smtClean="0"/>
              <a:t>from </a:t>
            </a:r>
            <a:r>
              <a:rPr lang="en-US" sz="1600" dirty="0"/>
              <a:t>the system as soon as their reports have been submitted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1600" dirty="0">
              <a:latin typeface="+mn-lt"/>
            </a:endParaRPr>
          </a:p>
          <a:p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134149"/>
            <a:ext cx="5956176" cy="549525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7" name="Rounded Rectangular Callout 6"/>
          <p:cNvSpPr/>
          <p:nvPr/>
        </p:nvSpPr>
        <p:spPr>
          <a:xfrm>
            <a:off x="1676400" y="1447800"/>
            <a:ext cx="1905000" cy="838200"/>
          </a:xfrm>
          <a:prstGeom prst="wedgeRoundRectCallout">
            <a:avLst>
              <a:gd name="adj1" fmla="val -106025"/>
              <a:gd name="adj2" fmla="val 5029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Click “Submit” to finalize the submission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" b="89992"/>
          <a:stretch/>
        </p:blipFill>
        <p:spPr>
          <a:xfrm>
            <a:off x="76200" y="1143000"/>
            <a:ext cx="5956176" cy="29574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20720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1"/>
            <a:r>
              <a:rPr lang="en-US" sz="5400" b="1" dirty="0" smtClean="0">
                <a:latin typeface="+mj-lt"/>
              </a:rPr>
              <a:t>Viewing CSDR Plans</a:t>
            </a:r>
            <a:r>
              <a:rPr lang="en-US" sz="5400" b="1" dirty="0">
                <a:latin typeface="+mj-lt"/>
              </a:rPr>
              <a:t/>
            </a:r>
            <a:br>
              <a:rPr lang="en-US" sz="5400" b="1" dirty="0">
                <a:latin typeface="+mj-lt"/>
              </a:rPr>
            </a:br>
            <a:endParaRPr lang="en-US" sz="5400" b="1" dirty="0">
              <a:latin typeface="+mj-lt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   </a:t>
            </a:r>
            <a:fld id="{9708D734-5F6E-4B5E-88A8-5D4CADC846D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506244" y="228600"/>
            <a:ext cx="7485356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Viewing CSDR Plans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To access the CSDR plans the DCARC has on file for your contracts you must access the Contract Detail screen for each contract</a:t>
            </a:r>
          </a:p>
          <a:p>
            <a:pPr eaLnBrk="1" hangingPunct="1"/>
            <a:r>
              <a:rPr lang="en-US" sz="2000" dirty="0" smtClean="0"/>
              <a:t>You can access the Contract Detail screen by clicking on the contract number hyperlink on the </a:t>
            </a:r>
            <a:r>
              <a:rPr lang="en-US" sz="2000" b="1" dirty="0" smtClean="0"/>
              <a:t>“Assigned Contracts”</a:t>
            </a:r>
            <a:r>
              <a:rPr lang="en-US" sz="2000" dirty="0" smtClean="0"/>
              <a:t> tab on the Upload Home page</a:t>
            </a:r>
            <a:r>
              <a:rPr lang="en-US" sz="2400" dirty="0" smtClean="0"/>
              <a:t>: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   </a:t>
            </a:r>
            <a:fld id="{9708D734-5F6E-4B5E-88A8-5D4CADC846D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04667"/>
            <a:ext cx="8398271" cy="2081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ounded Rectangular Callout 1"/>
          <p:cNvSpPr/>
          <p:nvPr/>
        </p:nvSpPr>
        <p:spPr>
          <a:xfrm>
            <a:off x="1371600" y="5348748"/>
            <a:ext cx="2552700" cy="1219200"/>
          </a:xfrm>
          <a:prstGeom prst="wedgeRoundRectCallout">
            <a:avLst>
              <a:gd name="adj1" fmla="val -61471"/>
              <a:gd name="adj2" fmla="val -8300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Click on the Prime Contract Number to view the Contract Details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23559"/>
            <a:ext cx="5161550" cy="243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7" b="86064"/>
          <a:stretch/>
        </p:blipFill>
        <p:spPr>
          <a:xfrm>
            <a:off x="533400" y="3277283"/>
            <a:ext cx="8398271" cy="21143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898190"/>
            <a:ext cx="6322360" cy="45953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506244" y="304800"/>
            <a:ext cx="7485356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Viewing CSDR Plans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800" dirty="0" smtClean="0"/>
              <a:t>From the Contract Detail screen select the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“Contract Tasks/Plans” </a:t>
            </a:r>
            <a:r>
              <a:rPr lang="en-US" sz="1800" dirty="0" smtClean="0"/>
              <a:t>tab: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7" b="89319"/>
          <a:stretch/>
        </p:blipFill>
        <p:spPr>
          <a:xfrm>
            <a:off x="1295400" y="2108200"/>
            <a:ext cx="6322360" cy="177800"/>
          </a:xfrm>
          <a:prstGeom prst="rect">
            <a:avLst/>
          </a:prstGeom>
          <a:ln>
            <a:noFill/>
          </a:ln>
        </p:spPr>
      </p:pic>
      <p:sp>
        <p:nvSpPr>
          <p:cNvPr id="29700" name="Slide Number Placeholder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   </a:t>
            </a:r>
            <a:fld id="{9708D734-5F6E-4B5E-88A8-5D4CADC846D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/>
          </a:p>
        </p:txBody>
      </p:sp>
      <p:sp>
        <p:nvSpPr>
          <p:cNvPr id="2" name="Rounded Rectangular Callout 1"/>
          <p:cNvSpPr/>
          <p:nvPr/>
        </p:nvSpPr>
        <p:spPr>
          <a:xfrm>
            <a:off x="2514600" y="1600200"/>
            <a:ext cx="2590800" cy="944628"/>
          </a:xfrm>
          <a:prstGeom prst="wedgeRoundRectCallout">
            <a:avLst>
              <a:gd name="adj1" fmla="val -38563"/>
              <a:gd name="adj2" fmla="val 9303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Click on the “Contract Tasks/Plans” tab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0545" t="35046" r="5990" b="5336"/>
          <a:stretch/>
        </p:blipFill>
        <p:spPr>
          <a:xfrm>
            <a:off x="1403350" y="3512906"/>
            <a:ext cx="6140450" cy="273549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19240"/>
            <a:ext cx="8415062" cy="30306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506244" y="304800"/>
            <a:ext cx="7485356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Viewing CSDR Plans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Selecting </a:t>
            </a:r>
            <a:r>
              <a:rPr lang="en-US" sz="1800" b="1" dirty="0" smtClean="0"/>
              <a:t>“View”</a:t>
            </a:r>
            <a:r>
              <a:rPr lang="en-US" sz="1800" dirty="0" smtClean="0"/>
              <a:t> will allow you to access both the XML and Excel version of the CSDR plans that are currently on file:</a:t>
            </a:r>
            <a:endParaRPr lang="en-US" sz="1800" dirty="0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   </a:t>
            </a:r>
            <a:fld id="{9708D734-5F6E-4B5E-88A8-5D4CADC846D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7" b="89099"/>
          <a:stretch/>
        </p:blipFill>
        <p:spPr>
          <a:xfrm>
            <a:off x="454025" y="2395926"/>
            <a:ext cx="8415062" cy="194874"/>
          </a:xfrm>
          <a:prstGeom prst="rect">
            <a:avLst/>
          </a:prstGeom>
          <a:ln>
            <a:noFill/>
          </a:ln>
        </p:spPr>
      </p:pic>
      <p:sp>
        <p:nvSpPr>
          <p:cNvPr id="2" name="Rounded Rectangular Callout 1"/>
          <p:cNvSpPr/>
          <p:nvPr/>
        </p:nvSpPr>
        <p:spPr>
          <a:xfrm>
            <a:off x="6124292" y="1708466"/>
            <a:ext cx="2552700" cy="1524000"/>
          </a:xfrm>
          <a:prstGeom prst="wedgeRoundRectCallout">
            <a:avLst>
              <a:gd name="adj1" fmla="val 3295"/>
              <a:gd name="adj2" fmla="val 11554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Click “View” to download the XML and Excel versions of the approved CSDR Plan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0545" t="35046" r="5990" b="46477"/>
          <a:stretch/>
        </p:blipFill>
        <p:spPr>
          <a:xfrm>
            <a:off x="590550" y="4251246"/>
            <a:ext cx="8166100" cy="89232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244" y="304800"/>
            <a:ext cx="7485356" cy="685800"/>
          </a:xfrm>
        </p:spPr>
        <p:txBody>
          <a:bodyPr/>
          <a:lstStyle/>
          <a:p>
            <a:r>
              <a:rPr lang="en-US" sz="4800" dirty="0" smtClean="0">
                <a:latin typeface="+mj-lt"/>
              </a:rPr>
              <a:t>Viewing</a:t>
            </a:r>
            <a:r>
              <a:rPr lang="en-US" dirty="0" smtClean="0"/>
              <a:t> CSDR Plans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Excel and XML versions of the approved CSDR Plan can also be viewed and downloaded during Step 3 of the submission process: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 </a:t>
            </a:r>
            <a:fld id="{7378417D-57C1-436B-A427-D951339717A9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67" y="2425601"/>
            <a:ext cx="8229600" cy="417621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Rounded Rectangular Callout 5"/>
          <p:cNvSpPr/>
          <p:nvPr/>
        </p:nvSpPr>
        <p:spPr>
          <a:xfrm>
            <a:off x="3657600" y="2994194"/>
            <a:ext cx="2171700" cy="1581448"/>
          </a:xfrm>
          <a:prstGeom prst="wedgeRoundRectCallout">
            <a:avLst>
              <a:gd name="adj1" fmla="val -58712"/>
              <a:gd name="adj2" fmla="val 10531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Click on the Plan Number to view/download the Excel and XML versions of the plan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21461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049044" y="2438400"/>
            <a:ext cx="748535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E6D78A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6D78A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6D78A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6D78A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6D78A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E6D78A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E6D78A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E6D78A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E6D78A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Requesting a CADE Portal Account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315301" y="6629400"/>
            <a:ext cx="1828699" cy="228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  </a:t>
            </a:r>
            <a:fld id="{88BB4729-2946-4776-A07C-575F251AD55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4451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95"/>
          <a:stretch/>
        </p:blipFill>
        <p:spPr>
          <a:xfrm>
            <a:off x="287704" y="1320694"/>
            <a:ext cx="8683381" cy="2874508"/>
          </a:xfrm>
          <a:prstGeom prst="rect">
            <a:avLst/>
          </a:prstGeom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506244" y="381000"/>
            <a:ext cx="7485356" cy="685800"/>
          </a:xfrm>
        </p:spPr>
        <p:txBody>
          <a:bodyPr/>
          <a:lstStyle/>
          <a:p>
            <a:r>
              <a:rPr lang="en-US" sz="3300" dirty="0" smtClean="0"/>
              <a:t>Requesting a CADE Portal Account</a:t>
            </a:r>
            <a:endParaRPr lang="en-US" sz="33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4343400"/>
            <a:ext cx="8077200" cy="1828800"/>
          </a:xfrm>
        </p:spPr>
        <p:txBody>
          <a:bodyPr/>
          <a:lstStyle/>
          <a:p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cade.osd.mil/</a:t>
            </a:r>
            <a:r>
              <a:rPr lang="en-US" sz="2000" dirty="0"/>
              <a:t> </a:t>
            </a:r>
            <a:r>
              <a:rPr lang="en-US" sz="2000" dirty="0" smtClean="0"/>
              <a:t> To request a CADE Portal account, select 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“Request CADE Account”</a:t>
            </a:r>
            <a:r>
              <a:rPr lang="en-US" sz="2000" dirty="0" smtClean="0"/>
              <a:t> link</a:t>
            </a:r>
          </a:p>
          <a:p>
            <a:r>
              <a:rPr lang="en-US" sz="2000" dirty="0" smtClean="0"/>
              <a:t>If you already have a CADE Portal account, you do not need to register for a new account. Please contact </a:t>
            </a:r>
            <a:r>
              <a:rPr lang="en-US" sz="2000" dirty="0">
                <a:hlinkClick r:id="rId4"/>
              </a:rPr>
              <a:t>CADESupport@tecolote.com</a:t>
            </a:r>
            <a:r>
              <a:rPr lang="en-US" sz="2000" dirty="0"/>
              <a:t> </a:t>
            </a:r>
            <a:r>
              <a:rPr lang="en-US" sz="2000" dirty="0" smtClean="0"/>
              <a:t>for assistance</a:t>
            </a:r>
            <a:endParaRPr lang="en-US" sz="2000" dirty="0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/>
                </a:solidFill>
              </a:rPr>
              <a:t>   </a:t>
            </a:r>
            <a:fld id="{9708D734-5F6E-4B5E-88A8-5D4CADC846D9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934200" y="1980900"/>
            <a:ext cx="2057400" cy="544546"/>
          </a:xfrm>
          <a:prstGeom prst="wedgeRoundRectCallout">
            <a:avLst>
              <a:gd name="adj1" fmla="val 1621"/>
              <a:gd name="adj2" fmla="val -13391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From </a:t>
            </a:r>
            <a:r>
              <a:rPr lang="en-US" sz="1200" dirty="0" smtClean="0">
                <a:solidFill>
                  <a:srgbClr val="FF0000"/>
                </a:solidFill>
              </a:rPr>
              <a:t>the CADE Home </a:t>
            </a:r>
            <a:r>
              <a:rPr lang="en-US" sz="1200" dirty="0">
                <a:solidFill>
                  <a:srgbClr val="FF0000"/>
                </a:solidFill>
              </a:rPr>
              <a:t>page select the </a:t>
            </a:r>
            <a:r>
              <a:rPr lang="en-US" sz="1200" dirty="0" smtClean="0">
                <a:solidFill>
                  <a:srgbClr val="FF0000"/>
                </a:solidFill>
              </a:rPr>
              <a:t>“Request CADE Account” </a:t>
            </a:r>
            <a:r>
              <a:rPr lang="en-US" sz="1200" dirty="0">
                <a:solidFill>
                  <a:srgbClr val="FF0000"/>
                </a:solidFill>
              </a:rPr>
              <a:t>link</a:t>
            </a:r>
          </a:p>
        </p:txBody>
      </p:sp>
    </p:spTree>
    <p:extLst>
      <p:ext uri="{BB962C8B-B14F-4D97-AF65-F5344CB8AC3E}">
        <p14:creationId xmlns:p14="http://schemas.microsoft.com/office/powerpoint/2010/main" val="6317403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Account Registration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066800"/>
            <a:ext cx="4038600" cy="3097445"/>
          </a:xfrm>
        </p:spPr>
        <p:txBody>
          <a:bodyPr/>
          <a:lstStyle/>
          <a:p>
            <a:r>
              <a:rPr lang="en-US" sz="1800" dirty="0" smtClean="0"/>
              <a:t>Create </a:t>
            </a:r>
            <a:r>
              <a:rPr lang="en-US" sz="1800" dirty="0"/>
              <a:t>a username and </a:t>
            </a:r>
            <a:r>
              <a:rPr lang="en-US" sz="1800" dirty="0" smtClean="0"/>
              <a:t>password, enter your email address, and click submit</a:t>
            </a:r>
          </a:p>
          <a:p>
            <a:r>
              <a:rPr lang="en-US" sz="1800" dirty="0" smtClean="0"/>
              <a:t>When completing the account request form, request the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“CSDR-SR Role”</a:t>
            </a:r>
            <a:r>
              <a:rPr lang="en-US" sz="1800" dirty="0" smtClean="0"/>
              <a:t> role</a:t>
            </a:r>
          </a:p>
          <a:p>
            <a:r>
              <a:rPr lang="en-US" sz="1800" dirty="0" smtClean="0"/>
              <a:t>Select your desired roles </a:t>
            </a:r>
            <a:endParaRPr lang="en-US" sz="1800" dirty="0"/>
          </a:p>
          <a:p>
            <a:r>
              <a:rPr lang="en-US" sz="1800" dirty="0" smtClean="0"/>
              <a:t>Click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“Submit” </a:t>
            </a:r>
            <a:r>
              <a:rPr lang="en-US" sz="1800" dirty="0" smtClean="0"/>
              <a:t>to begin account approval process</a:t>
            </a:r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/>
                </a:solidFill>
              </a:rPr>
              <a:t>   </a:t>
            </a:r>
            <a:fld id="{9708D734-5F6E-4B5E-88A8-5D4CADC846D9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810000"/>
            <a:ext cx="4724400" cy="27998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"/>
          <a:stretch/>
        </p:blipFill>
        <p:spPr>
          <a:xfrm>
            <a:off x="5064189" y="1219200"/>
            <a:ext cx="3954773" cy="5029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72162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479610" y="1120775"/>
            <a:ext cx="6172200" cy="10128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j-lt"/>
                <a:cs typeface="Arial" panose="020B0604020202020204" pitchFamily="34" charset="0"/>
              </a:rPr>
              <a:t>Logging into the Submit-Review Application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709025" y="6569075"/>
            <a:ext cx="739775" cy="2889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  </a:t>
            </a:r>
            <a:fld id="{7ADE9C7B-D644-488B-91A0-EA3ABF9285A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2388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User Dashboard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15" y="2133600"/>
            <a:ext cx="8830685" cy="25908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97338" y="1219200"/>
            <a:ext cx="8641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will now have the capability to customize your dashboard with status updates, data and information from all of the applications available to you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844931" y="4800600"/>
            <a:ext cx="2613269" cy="923385"/>
          </a:xfrm>
          <a:prstGeom prst="wedgeRoundRectCallout">
            <a:avLst>
              <a:gd name="adj1" fmla="val 11844"/>
              <a:gd name="adj2" fmla="val -10787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>
                <a:solidFill>
                  <a:srgbClr val="FF0000"/>
                </a:solidFill>
              </a:rPr>
              <a:t>The </a:t>
            </a:r>
            <a:r>
              <a:rPr lang="en-US" sz="1500" dirty="0" smtClean="0">
                <a:solidFill>
                  <a:srgbClr val="FF0000"/>
                </a:solidFill>
              </a:rPr>
              <a:t>“Dashboard Help” </a:t>
            </a:r>
            <a:r>
              <a:rPr lang="en-US" sz="1500" dirty="0">
                <a:solidFill>
                  <a:srgbClr val="FF0000"/>
                </a:solidFill>
              </a:rPr>
              <a:t>Menu explains how to add, modify and delete the different tiles of information.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133600" y="4495800"/>
            <a:ext cx="2667000" cy="842108"/>
          </a:xfrm>
          <a:prstGeom prst="wedgeRoundRectCallout">
            <a:avLst>
              <a:gd name="adj1" fmla="val 11844"/>
              <a:gd name="adj2" fmla="val -10787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FF0000"/>
                </a:solidFill>
              </a:rPr>
              <a:t>News about future design releases, training classes, new policies and site maintenance will appear as a default tile.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13278" y="6573537"/>
            <a:ext cx="739775" cy="2889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 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71556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Internal DoD Sl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ternal DoD Print Sl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ternal DoD Screen Presentation Slide Master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6D9F0"/>
      </a:hlink>
      <a:folHlink>
        <a:srgbClr val="FEB2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External DoD Print Sl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External DoD Print Sl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External DoD Print Sl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External DoD Print Sl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21021</TotalTime>
  <Words>2151</Words>
  <Application>Microsoft Office PowerPoint</Application>
  <PresentationFormat>On-screen Show (4:3)</PresentationFormat>
  <Paragraphs>216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ＭＳ Ｐゴシック</vt:lpstr>
      <vt:lpstr>Arial</vt:lpstr>
      <vt:lpstr>Calibri</vt:lpstr>
      <vt:lpstr>Cambria</vt:lpstr>
      <vt:lpstr>Internal DoD Slide Master</vt:lpstr>
      <vt:lpstr>External DoD Print Slide Master</vt:lpstr>
      <vt:lpstr>External DoD Screen Presentation Slide Master</vt:lpstr>
      <vt:lpstr>Blank</vt:lpstr>
      <vt:lpstr>3_External DoD Print Slide Master</vt:lpstr>
      <vt:lpstr>1_External DoD Print Slide Master</vt:lpstr>
      <vt:lpstr>2_External DoD Print Slide Master</vt:lpstr>
      <vt:lpstr>4_External DoD Print Slide Master</vt:lpstr>
      <vt:lpstr>PowerPoint Presentation</vt:lpstr>
      <vt:lpstr>CSDR-SR Submitter Guide</vt:lpstr>
      <vt:lpstr>Obtaining an ECA Certificate</vt:lpstr>
      <vt:lpstr>Obtaining an ECA Certificate</vt:lpstr>
      <vt:lpstr>PowerPoint Presentation</vt:lpstr>
      <vt:lpstr>Requesting a CADE Portal Account</vt:lpstr>
      <vt:lpstr>Account Registration</vt:lpstr>
      <vt:lpstr>Logging into the Submit-Review Application</vt:lpstr>
      <vt:lpstr>Integrated User Dashboard</vt:lpstr>
      <vt:lpstr>Integrated User Dashboard</vt:lpstr>
      <vt:lpstr>Integrated User Dashboard</vt:lpstr>
      <vt:lpstr>Logging into CSDR-SR System</vt:lpstr>
      <vt:lpstr>Logging into CSDR-SR System</vt:lpstr>
      <vt:lpstr>Requesting Contract Access</vt:lpstr>
      <vt:lpstr>Upload Home: Contract Request</vt:lpstr>
      <vt:lpstr>Upload Home Overview</vt:lpstr>
      <vt:lpstr>Upload Home: Submission Events</vt:lpstr>
      <vt:lpstr>Upload Home: Assigned Contracts</vt:lpstr>
      <vt:lpstr>Upload Home: Submissions in Progress</vt:lpstr>
      <vt:lpstr>Upload Home: Rejected Submissions</vt:lpstr>
      <vt:lpstr>Upload Home: Submission History </vt:lpstr>
      <vt:lpstr>XML Conversion Instructions</vt:lpstr>
      <vt:lpstr>cPet Overview</vt:lpstr>
      <vt:lpstr>You’re Already Doing It</vt:lpstr>
      <vt:lpstr>cPet Desktop Conversion</vt:lpstr>
      <vt:lpstr>cPet Web Conversion</vt:lpstr>
      <vt:lpstr>cPet Web Conversion, cont.</vt:lpstr>
      <vt:lpstr>Visual Validation Files</vt:lpstr>
      <vt:lpstr>Troubleshooting</vt:lpstr>
      <vt:lpstr>Submitting Cost Reports</vt:lpstr>
      <vt:lpstr>Step 1: Select Submission Event</vt:lpstr>
      <vt:lpstr>Step 2: Enter As Of Date</vt:lpstr>
      <vt:lpstr>Step 3: Browse, Select, Upload Files</vt:lpstr>
      <vt:lpstr>Step 3: Browse, Select, Upload Files</vt:lpstr>
      <vt:lpstr>Step 4: Name Data Set &amp; Validate</vt:lpstr>
      <vt:lpstr>Step 4: Name Data Set &amp; Validate</vt:lpstr>
      <vt:lpstr>Step 5: Review Major Errors</vt:lpstr>
      <vt:lpstr>Step 6: Review Minor Errors </vt:lpstr>
      <vt:lpstr>Step 7: Review Data Reports</vt:lpstr>
      <vt:lpstr>Step 7: Review Data Reports</vt:lpstr>
      <vt:lpstr>Step 8: Proceed with No Major Errors</vt:lpstr>
      <vt:lpstr>Step 9: Review and Submit</vt:lpstr>
      <vt:lpstr>Viewing CSDR Plans </vt:lpstr>
      <vt:lpstr>Viewing CSDR Plans</vt:lpstr>
      <vt:lpstr>Viewing CSDR Plans</vt:lpstr>
      <vt:lpstr>Viewing CSDR Plans</vt:lpstr>
      <vt:lpstr>Viewing CSDR Plans</vt:lpstr>
    </vt:vector>
  </TitlesOfParts>
  <Company>OSD-CIO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KolbRM</dc:creator>
  <cp:lastModifiedBy>PowellJP</cp:lastModifiedBy>
  <cp:revision>655</cp:revision>
  <dcterms:created xsi:type="dcterms:W3CDTF">2010-05-07T12:28:41Z</dcterms:created>
  <dcterms:modified xsi:type="dcterms:W3CDTF">2017-06-27T19:40:10Z</dcterms:modified>
</cp:coreProperties>
</file>